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3"/>
  </p:notesMasterIdLst>
  <p:sldIdLst>
    <p:sldId id="261" r:id="rId2"/>
    <p:sldId id="326" r:id="rId3"/>
    <p:sldId id="354" r:id="rId4"/>
    <p:sldId id="318" r:id="rId5"/>
    <p:sldId id="355" r:id="rId6"/>
    <p:sldId id="370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293" r:id="rId21"/>
    <p:sldId id="287" r:id="rId22"/>
    <p:sldId id="374" r:id="rId23"/>
    <p:sldId id="375" r:id="rId24"/>
    <p:sldId id="376" r:id="rId25"/>
    <p:sldId id="377" r:id="rId26"/>
    <p:sldId id="378" r:id="rId27"/>
    <p:sldId id="379" r:id="rId28"/>
    <p:sldId id="380" r:id="rId29"/>
    <p:sldId id="270" r:id="rId30"/>
    <p:sldId id="271" r:id="rId31"/>
    <p:sldId id="272" r:id="rId32"/>
    <p:sldId id="328" r:id="rId33"/>
    <p:sldId id="329" r:id="rId34"/>
    <p:sldId id="288" r:id="rId35"/>
    <p:sldId id="262" r:id="rId36"/>
    <p:sldId id="274" r:id="rId37"/>
    <p:sldId id="273" r:id="rId38"/>
    <p:sldId id="285" r:id="rId39"/>
    <p:sldId id="381" r:id="rId40"/>
    <p:sldId id="382" r:id="rId41"/>
    <p:sldId id="383" r:id="rId42"/>
    <p:sldId id="384" r:id="rId43"/>
    <p:sldId id="275" r:id="rId44"/>
    <p:sldId id="371" r:id="rId45"/>
    <p:sldId id="372" r:id="rId46"/>
    <p:sldId id="373" r:id="rId47"/>
    <p:sldId id="266" r:id="rId48"/>
    <p:sldId id="268" r:id="rId49"/>
    <p:sldId id="331" r:id="rId50"/>
    <p:sldId id="333" r:id="rId51"/>
    <p:sldId id="313" r:id="rId52"/>
    <p:sldId id="294" r:id="rId53"/>
    <p:sldId id="314" r:id="rId54"/>
    <p:sldId id="385" r:id="rId55"/>
    <p:sldId id="295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04" r:id="rId64"/>
    <p:sldId id="305" r:id="rId65"/>
    <p:sldId id="306" r:id="rId66"/>
    <p:sldId id="312" r:id="rId67"/>
    <p:sldId id="309" r:id="rId68"/>
    <p:sldId id="307" r:id="rId69"/>
    <p:sldId id="311" r:id="rId70"/>
    <p:sldId id="330" r:id="rId71"/>
    <p:sldId id="352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Roesink" initials="CR" lastIdx="12" clrIdx="0">
    <p:extLst/>
  </p:cmAuthor>
  <p:cmAuthor id="2" name="Abby Fisher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965"/>
    <a:srgbClr val="DDD4C1"/>
    <a:srgbClr val="48ABD1"/>
    <a:srgbClr val="3F41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8" autoAdjust="0"/>
    <p:restoredTop sz="78566" autoAdjust="0"/>
  </p:normalViewPr>
  <p:slideViewPr>
    <p:cSldViewPr snapToGrid="0">
      <p:cViewPr varScale="1">
        <p:scale>
          <a:sx n="123" d="100"/>
          <a:sy n="123" d="100"/>
        </p:scale>
        <p:origin x="-4240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6" d="100"/>
          <a:sy n="166" d="100"/>
        </p:scale>
        <p:origin x="-597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printerSettings" Target="printerSettings/printerSettings1.bin"/><Relationship Id="rId75" Type="http://schemas.openxmlformats.org/officeDocument/2006/relationships/commentAuthors" Target="commentAuthors.xml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6-09T01:33:16.108" idx="10">
    <p:pos x="10" y="10"/>
    <p:text>Suggest Replacement Image</p:text>
    <p:extLst>
      <p:ext uri="{C676402C-5697-4E1C-873F-D02D1690AC5C}">
        <p15:threadingInfo xmlns:p15="http://schemas.microsoft.com/office/powerpoint/2012/main" timeZoneBias="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C767F-F198-4C5C-8F9B-968BF2F1C2F7}" type="datetimeFigureOut">
              <a:rPr lang="en-US" smtClean="0"/>
              <a:t>6/18/15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518B2-7D0F-45C1-93B2-69CA29339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84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518B2-7D0F-45C1-93B2-69CA29339A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00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•</a:t>
            </a:r>
            <a:r>
              <a:rPr lang="en-US" baseline="0" dirty="0" smtClean="0"/>
              <a:t> </a:t>
            </a:r>
            <a:r>
              <a:rPr lang="en-US" dirty="0" smtClean="0"/>
              <a:t>New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518B2-7D0F-45C1-93B2-69CA29339AC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94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3E7919-153D-4DB1-988A-6A7C78689564}" type="slidenum">
              <a:rPr lang="en-US" smtClean="0"/>
              <a:pPr/>
              <a:t>55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6097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518B2-7D0F-45C1-93B2-69CA29339AC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68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Solar Sync ET based weather sensor. </a:t>
            </a:r>
          </a:p>
          <a:p>
            <a:pPr>
              <a:defRPr/>
            </a:pPr>
            <a:r>
              <a:rPr lang="en-US" dirty="0" smtClean="0"/>
              <a:t>3 sensors in 1</a:t>
            </a:r>
          </a:p>
          <a:p>
            <a:pPr>
              <a:defRPr/>
            </a:pPr>
            <a:r>
              <a:rPr lang="en-US" dirty="0" smtClean="0"/>
              <a:t>Simple to program, easy to install. </a:t>
            </a:r>
          </a:p>
          <a:p>
            <a:pPr>
              <a:defRPr/>
            </a:pPr>
            <a:r>
              <a:rPr lang="en-US" dirty="0" smtClean="0"/>
              <a:t>Saves water </a:t>
            </a:r>
          </a:p>
          <a:p>
            <a:pPr>
              <a:defRPr/>
            </a:pPr>
            <a:r>
              <a:rPr lang="en-US" dirty="0" smtClean="0"/>
              <a:t>Qualifies as “Smart” Controller for California’s AB1881</a:t>
            </a:r>
          </a:p>
          <a:p>
            <a:pPr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1D8FDBF-68D9-4432-9B25-EAF034AEA11E}" type="slidenum">
              <a:rPr lang="en-US" smtClean="0"/>
              <a:pPr eaLnBrk="1" hangingPunct="1"/>
              <a:t>63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39874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518B2-7D0F-45C1-93B2-69CA29339AC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93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518B2-7D0F-45C1-93B2-69CA29339AC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77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518B2-7D0F-45C1-93B2-69CA29339A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2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dirty="0" smtClean="0"/>
              <a:t>Retrofit Sprays to MP Rotator</a:t>
            </a:r>
          </a:p>
          <a:p>
            <a:pPr lvl="0"/>
            <a:endParaRPr lang="en-US" sz="1200" dirty="0" smtClean="0"/>
          </a:p>
          <a:p>
            <a:pPr lvl="0"/>
            <a:r>
              <a:rPr lang="en-US" sz="1200" dirty="0" smtClean="0"/>
              <a:t>• Delivers multiple streams of water at a steady rate </a:t>
            </a:r>
          </a:p>
          <a:p>
            <a:pPr lvl="0"/>
            <a:endParaRPr lang="en-US" sz="1200" dirty="0" smtClean="0"/>
          </a:p>
          <a:p>
            <a:pPr lvl="0"/>
            <a:r>
              <a:rPr lang="en-US" sz="1200" dirty="0" smtClean="0"/>
              <a:t>• Slower application rate allows water to gently soak into the soil </a:t>
            </a:r>
          </a:p>
          <a:p>
            <a:pPr lvl="0"/>
            <a:endParaRPr lang="en-US" sz="1200" dirty="0" smtClean="0"/>
          </a:p>
          <a:p>
            <a:pPr lvl="0"/>
            <a:r>
              <a:rPr lang="en-US" sz="1200" dirty="0" smtClean="0"/>
              <a:t>• Increased efficiency results in 30% less water use when compared to traditional sprays - significantly reduces wasteful runoff </a:t>
            </a:r>
          </a:p>
          <a:p>
            <a:pPr lvl="0"/>
            <a:endParaRPr lang="en-US" sz="1200" dirty="0" smtClean="0"/>
          </a:p>
          <a:p>
            <a:pPr lvl="0"/>
            <a:r>
              <a:rPr lang="en-US" sz="1200" dirty="0" smtClean="0"/>
              <a:t>• Compatible with any conventional spray head body </a:t>
            </a:r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sz="1200" dirty="0" smtClean="0"/>
              <a:t>• MPs typically require longer run times than sprays, while still saving water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518B2-7D0F-45C1-93B2-69CA29339A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68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Small Spaces Converted to Inline Drip</a:t>
            </a:r>
          </a:p>
          <a:p>
            <a:endParaRPr lang="en-US" b="1" dirty="0" smtClean="0"/>
          </a:p>
          <a:p>
            <a:r>
              <a:rPr lang="en-US" dirty="0" smtClean="0"/>
              <a:t>• Saves 70% Water Compared to Sprays</a:t>
            </a:r>
          </a:p>
          <a:p>
            <a:endParaRPr lang="en-US" dirty="0" smtClean="0"/>
          </a:p>
          <a:p>
            <a:r>
              <a:rPr lang="en-US" dirty="0" smtClean="0"/>
              <a:t>•</a:t>
            </a:r>
            <a:r>
              <a:rPr lang="en-US" baseline="0" dirty="0" smtClean="0"/>
              <a:t> </a:t>
            </a:r>
            <a:r>
              <a:rPr lang="en-US" dirty="0" smtClean="0"/>
              <a:t>Install drip irrigation to slowly apply moisture</a:t>
            </a:r>
            <a:r>
              <a:rPr lang="en-US" baseline="0" dirty="0" smtClean="0"/>
              <a:t> </a:t>
            </a:r>
            <a:r>
              <a:rPr lang="en-US" dirty="0" smtClean="0"/>
              <a:t>to a plants root zone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• Eliminate overspray and run-off</a:t>
            </a:r>
          </a:p>
          <a:p>
            <a:endParaRPr lang="en-US" dirty="0" smtClean="0"/>
          </a:p>
          <a:p>
            <a:r>
              <a:rPr lang="en-US" dirty="0" smtClean="0"/>
              <a:t>• Drip Installed under a layer of mulch reduces evaporation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• Drip typically requires longer runtimes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518B2-7D0F-45C1-93B2-69CA29339A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48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Smart Controller</a:t>
            </a:r>
          </a:p>
          <a:p>
            <a:endParaRPr lang="en-US" b="1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Solar Sync</a:t>
            </a:r>
          </a:p>
          <a:p>
            <a:pPr lvl="0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• Pair with Hunter irrigation controllers</a:t>
            </a:r>
          </a:p>
          <a:p>
            <a:pPr lvl="0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• Adjusts watering to on-site weather conditions</a:t>
            </a:r>
          </a:p>
          <a:p>
            <a:pPr lvl="0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• Typically saves up to 30% water</a:t>
            </a:r>
          </a:p>
          <a:p>
            <a:pPr lvl="0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• Use the online run time calculator to save even more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518B2-7D0F-45C1-93B2-69CA29339A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80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BD51-E034-4C12-8A5C-466B0FE39D7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63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gives an idea of what employees</a:t>
            </a:r>
            <a:r>
              <a:rPr lang="en-US" baseline="0" dirty="0" smtClean="0"/>
              <a:t> are getting to remind us to be conscious of the environment.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BD51-E034-4C12-8A5C-466B0FE39D71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37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gives an idea of what employees</a:t>
            </a:r>
            <a:r>
              <a:rPr lang="en-US" baseline="0" dirty="0" smtClean="0"/>
              <a:t> are getting to remind us to be conscious of the environment.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BD51-E034-4C12-8A5C-466B0FE39D71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10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Pressure Compensating</a:t>
            </a:r>
            <a:r>
              <a:rPr lang="en-US" baseline="0" dirty="0" smtClean="0"/>
              <a:t> Bubblers are a d</a:t>
            </a:r>
            <a:r>
              <a:rPr lang="en-US" dirty="0" smtClean="0"/>
              <a:t>ecent option when conditions</a:t>
            </a:r>
            <a:r>
              <a:rPr lang="en-US" baseline="0" dirty="0" smtClean="0"/>
              <a:t> require</a:t>
            </a:r>
            <a:r>
              <a:rPr lang="en-US" dirty="0" smtClean="0"/>
              <a:t> a heavy</a:t>
            </a:r>
            <a:r>
              <a:rPr lang="en-US" baseline="0" dirty="0" smtClean="0"/>
              <a:t> application of water to soak an area.  Commonly used for trees.  Output measured in gallons per minute compared to drip which is gallons per hr.  </a:t>
            </a:r>
            <a:r>
              <a:rPr lang="en-US" dirty="0" smtClean="0"/>
              <a:t>Riser installations</a:t>
            </a:r>
            <a:r>
              <a:rPr lang="en-US" baseline="0" dirty="0" smtClean="0"/>
              <a:t> only NOT ideal for high traffic areas.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BD51-E034-4C12-8A5C-466B0FE39D71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662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gi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gi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gi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roSlide-HunterIrrigatio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7934" y="3276600"/>
            <a:ext cx="6400800" cy="533400"/>
          </a:xfrm>
        </p:spPr>
        <p:txBody>
          <a:bodyPr>
            <a:normAutofit/>
          </a:bodyPr>
          <a:lstStyle>
            <a:lvl1pPr marL="0" indent="0" algn="l">
              <a:buNone/>
              <a:defRPr sz="13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PRESENTED BY: Name Goes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7934" y="1658256"/>
            <a:ext cx="7772400" cy="703944"/>
          </a:xfrm>
        </p:spPr>
        <p:txBody>
          <a:bodyPr>
            <a:normAutofit/>
          </a:bodyPr>
          <a:lstStyle>
            <a:lvl1pPr algn="l">
              <a:defRPr sz="2800" b="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Title of Presentation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93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29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roSlide-HunterIrrigatio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7934" y="2438400"/>
            <a:ext cx="6400800" cy="533400"/>
          </a:xfrm>
        </p:spPr>
        <p:txBody>
          <a:bodyPr>
            <a:normAutofit/>
          </a:bodyPr>
          <a:lstStyle>
            <a:lvl1pPr marL="0" indent="0" algn="l">
              <a:buNone/>
              <a:defRPr sz="16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 Goes Here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97934" y="1658256"/>
            <a:ext cx="7772400" cy="703944"/>
          </a:xfrm>
        </p:spPr>
        <p:txBody>
          <a:bodyPr>
            <a:normAutofit/>
          </a:bodyPr>
          <a:lstStyle>
            <a:lvl1pPr algn="l">
              <a:defRPr sz="2800" b="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Divider 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27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ody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49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roSlide-HunterIrrigatio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7934" y="2438400"/>
            <a:ext cx="6400800" cy="533400"/>
          </a:xfrm>
        </p:spPr>
        <p:txBody>
          <a:bodyPr>
            <a:normAutofit/>
          </a:bodyPr>
          <a:lstStyle>
            <a:lvl1pPr marL="0" indent="0" algn="l">
              <a:buNone/>
              <a:defRPr sz="16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 Goes Here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97934" y="1658256"/>
            <a:ext cx="7772400" cy="703944"/>
          </a:xfrm>
        </p:spPr>
        <p:txBody>
          <a:bodyPr>
            <a:normAutofit/>
          </a:bodyPr>
          <a:lstStyle>
            <a:lvl1pPr algn="l">
              <a:defRPr sz="2800" b="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Divider 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88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9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ody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0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roSlide-HunterIrrigatio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7934" y="2438400"/>
            <a:ext cx="6400800" cy="533400"/>
          </a:xfrm>
        </p:spPr>
        <p:txBody>
          <a:bodyPr>
            <a:normAutofit/>
          </a:bodyPr>
          <a:lstStyle>
            <a:lvl1pPr marL="0" indent="0" algn="l">
              <a:buNone/>
              <a:defRPr sz="1200" b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 Goes Here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97934" y="1658256"/>
            <a:ext cx="7772400" cy="703944"/>
          </a:xfrm>
        </p:spPr>
        <p:txBody>
          <a:bodyPr>
            <a:normAutofit/>
          </a:bodyPr>
          <a:lstStyle>
            <a:lvl1pPr algn="l">
              <a:defRPr sz="2100" b="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Divider 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4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sidePages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6705600" cy="990600"/>
          </a:xfrm>
        </p:spPr>
        <p:txBody>
          <a:bodyPr>
            <a:noAutofit/>
          </a:bodyPr>
          <a:lstStyle>
            <a:lvl1pPr algn="l">
              <a:defRPr sz="40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46237"/>
            <a:ext cx="7924800" cy="3763963"/>
          </a:xfr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10000"/>
              </a:lnSpc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1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1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1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ody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69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ro2-F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7934" y="3276600"/>
            <a:ext cx="6400800" cy="533400"/>
          </a:xfrm>
        </p:spPr>
        <p:txBody>
          <a:bodyPr>
            <a:normAutofit/>
          </a:bodyPr>
          <a:lstStyle>
            <a:lvl1pPr marL="0" indent="0" algn="l">
              <a:buNone/>
              <a:defRPr sz="13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PRESENTED BY: Name Goes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7934" y="1658256"/>
            <a:ext cx="7772400" cy="703944"/>
          </a:xfrm>
        </p:spPr>
        <p:txBody>
          <a:bodyPr>
            <a:normAutofit/>
          </a:bodyPr>
          <a:lstStyle>
            <a:lvl1pPr algn="l">
              <a:defRPr sz="2800" b="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Title of Presentation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7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ody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sidePages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6705600" cy="9906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46237"/>
            <a:ext cx="7924800" cy="3763963"/>
          </a:xfr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10000"/>
              </a:lnSpc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1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1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1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 descr="InsidePages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1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ro2-CustomMoldin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7934" y="3276600"/>
            <a:ext cx="6400800" cy="533400"/>
          </a:xfrm>
        </p:spPr>
        <p:txBody>
          <a:bodyPr>
            <a:normAutofit/>
          </a:bodyPr>
          <a:lstStyle>
            <a:lvl1pPr marL="0" indent="0" algn="l">
              <a:buNone/>
              <a:defRPr sz="13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PRESENTED BY: Name Goes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7934" y="1658256"/>
            <a:ext cx="7772400" cy="703944"/>
          </a:xfrm>
        </p:spPr>
        <p:txBody>
          <a:bodyPr>
            <a:normAutofit/>
          </a:bodyPr>
          <a:lstStyle>
            <a:lvl1pPr algn="l">
              <a:defRPr sz="2800" b="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Title of Presentation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9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ody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idePages2-custom-moldin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6705600" cy="9906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46237"/>
            <a:ext cx="7924800" cy="3763963"/>
          </a:xfr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10000"/>
              </a:lnSpc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1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1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1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ro2-FX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7934" y="3276600"/>
            <a:ext cx="6400800" cy="533400"/>
          </a:xfrm>
        </p:spPr>
        <p:txBody>
          <a:bodyPr>
            <a:normAutofit/>
          </a:bodyPr>
          <a:lstStyle>
            <a:lvl1pPr marL="0" indent="0" algn="l">
              <a:buNone/>
              <a:defRPr sz="13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PRESENTED BY: Name Goes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7934" y="1658256"/>
            <a:ext cx="7772400" cy="703944"/>
          </a:xfrm>
        </p:spPr>
        <p:txBody>
          <a:bodyPr>
            <a:normAutofit/>
          </a:bodyPr>
          <a:lstStyle>
            <a:lvl1pPr algn="l">
              <a:defRPr sz="2800" b="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Title of Presentation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86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ody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6705600" cy="990600"/>
          </a:xfrm>
        </p:spPr>
        <p:txBody>
          <a:bodyPr>
            <a:normAutofit/>
          </a:bodyPr>
          <a:lstStyle>
            <a:lvl1pPr algn="l">
              <a:defRPr sz="2400" b="0">
                <a:solidFill>
                  <a:srgbClr val="38322E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46237"/>
            <a:ext cx="7924800" cy="3763963"/>
          </a:xfr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lnSpc>
                <a:spcPct val="110000"/>
              </a:lnSpc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lnSpc>
                <a:spcPct val="11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lnSpc>
                <a:spcPct val="11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lnSpc>
                <a:spcPct val="11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 descr="InsidePages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2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roSlide-HunterIrrigatio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7934" y="2438400"/>
            <a:ext cx="6400800" cy="533400"/>
          </a:xfrm>
        </p:spPr>
        <p:txBody>
          <a:bodyPr>
            <a:normAutofit/>
          </a:bodyPr>
          <a:lstStyle>
            <a:lvl1pPr marL="0" indent="0" algn="l">
              <a:buNone/>
              <a:defRPr sz="16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 Goes Here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97934" y="1658256"/>
            <a:ext cx="7772400" cy="703944"/>
          </a:xfrm>
        </p:spPr>
        <p:txBody>
          <a:bodyPr>
            <a:normAutofit/>
          </a:bodyPr>
          <a:lstStyle>
            <a:lvl1pPr algn="l">
              <a:defRPr sz="2800" b="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Divider 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23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Confidential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431AA-9CD7-4673-9BE2-0872A2804D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01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45" r:id="rId12"/>
    <p:sldLayoutId id="2147483718" r:id="rId13"/>
    <p:sldLayoutId id="2147483719" r:id="rId14"/>
    <p:sldLayoutId id="2147483681" r:id="rId15"/>
    <p:sldLayoutId id="2147483682" r:id="rId16"/>
    <p:sldLayoutId id="2147483683" r:id="rId17"/>
    <p:sldLayoutId id="2147483669" r:id="rId18"/>
    <p:sldLayoutId id="2147483670" r:id="rId19"/>
    <p:sldLayoutId id="2147483671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nterindustries.com/main/water-savings-calculator" TargetMode="External"/><Relationship Id="rId4" Type="http://schemas.openxmlformats.org/officeDocument/2006/relationships/hyperlink" Target="http://training.hunterindustries.com/" TargetMode="External"/><Relationship Id="rId5" Type="http://schemas.openxmlformats.org/officeDocument/2006/relationships/hyperlink" Target="http://www.hunterindustries.com/technical-support" TargetMode="External"/><Relationship Id="rId6" Type="http://schemas.openxmlformats.org/officeDocument/2006/relationships/hyperlink" Target="http://freesprinklernozzle.com" TargetMode="External"/><Relationship Id="rId7" Type="http://schemas.openxmlformats.org/officeDocument/2006/relationships/hyperlink" Target="http://www.hunterindustries.com/get-hunter" TargetMode="External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unter.direct/runtime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0.pn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0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4" Type="http://schemas.openxmlformats.org/officeDocument/2006/relationships/image" Target="../media/image51.png"/><Relationship Id="rId5" Type="http://schemas.microsoft.com/office/2007/relationships/hdphoto" Target="../media/hdphoto2.wdp"/><Relationship Id="rId6" Type="http://schemas.openxmlformats.org/officeDocument/2006/relationships/image" Target="../media/image52.gif"/><Relationship Id="rId7" Type="http://schemas.openxmlformats.org/officeDocument/2006/relationships/image" Target="../media/image53.png"/><Relationship Id="rId8" Type="http://schemas.microsoft.com/office/2007/relationships/hdphoto" Target="../media/hdphoto3.wdp"/><Relationship Id="rId9" Type="http://schemas.openxmlformats.org/officeDocument/2006/relationships/image" Target="../media/image54.png"/><Relationship Id="rId10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4" Type="http://schemas.openxmlformats.org/officeDocument/2006/relationships/image" Target="../media/image7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Relationship Id="rId3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3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4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1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8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hunter.direct/runtime" TargetMode="External"/><Relationship Id="rId4" Type="http://schemas.openxmlformats.org/officeDocument/2006/relationships/image" Target="../media/image17.jpeg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High Efficiency Irrigation Systems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" t="23663" r="-9" b="-699"/>
          <a:stretch/>
        </p:blipFill>
        <p:spPr>
          <a:xfrm>
            <a:off x="0" y="3687720"/>
            <a:ext cx="9144000" cy="40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4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eck_Syste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10"/>
          <a:stretch/>
        </p:blipFill>
        <p:spPr>
          <a:xfrm>
            <a:off x="0" y="2286000"/>
            <a:ext cx="9144000" cy="365712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599" y="544692"/>
            <a:ext cx="8004630" cy="17413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47ABD1"/>
                </a:solidFill>
              </a:rPr>
              <a:t>Check </a:t>
            </a:r>
            <a:r>
              <a:rPr lang="en-US" sz="2000" b="1" dirty="0">
                <a:solidFill>
                  <a:srgbClr val="47ABD1"/>
                </a:solidFill>
              </a:rPr>
              <a:t>the </a:t>
            </a:r>
            <a:r>
              <a:rPr lang="en-US" sz="2000" b="1" dirty="0" smtClean="0">
                <a:solidFill>
                  <a:srgbClr val="47ABD1"/>
                </a:solidFill>
              </a:rPr>
              <a:t>System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>
                <a:solidFill>
                  <a:srgbClr val="7F7F7F"/>
                </a:solidFill>
              </a:rPr>
              <a:t>Call </a:t>
            </a:r>
            <a:r>
              <a:rPr lang="en-US" sz="2000" dirty="0">
                <a:solidFill>
                  <a:srgbClr val="7F7F7F"/>
                </a:solidFill>
              </a:rPr>
              <a:t>a pro to inspect your irrigation system for leaks, clogs, </a:t>
            </a:r>
            <a:r>
              <a:rPr lang="en-US" sz="2000" dirty="0" smtClean="0">
                <a:solidFill>
                  <a:srgbClr val="7F7F7F"/>
                </a:solidFill>
              </a:rPr>
              <a:t/>
            </a:r>
            <a:br>
              <a:rPr lang="en-US" sz="2000" dirty="0" smtClean="0">
                <a:solidFill>
                  <a:srgbClr val="7F7F7F"/>
                </a:solidFill>
              </a:rPr>
            </a:br>
            <a:r>
              <a:rPr lang="en-US" sz="2000" dirty="0" smtClean="0">
                <a:solidFill>
                  <a:srgbClr val="7F7F7F"/>
                </a:solidFill>
              </a:rPr>
              <a:t>and wear that </a:t>
            </a:r>
            <a:r>
              <a:rPr lang="en-US" sz="2000" dirty="0">
                <a:solidFill>
                  <a:srgbClr val="7F7F7F"/>
                </a:solidFill>
              </a:rPr>
              <a:t>are silently wasting gallons of water. At a minimum, </a:t>
            </a:r>
            <a:r>
              <a:rPr lang="en-US" sz="2000" dirty="0" smtClean="0">
                <a:solidFill>
                  <a:srgbClr val="7F7F7F"/>
                </a:solidFill>
              </a:rPr>
              <a:t>adjust sprinkler </a:t>
            </a:r>
            <a:r>
              <a:rPr lang="en-US" sz="2000" dirty="0">
                <a:solidFill>
                  <a:srgbClr val="7F7F7F"/>
                </a:solidFill>
              </a:rPr>
              <a:t>nozzles to eliminate overspray onto hardscapes.</a:t>
            </a:r>
            <a:endParaRPr lang="en-US" sz="2000" dirty="0" smtClean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nt_responsibl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9" r="8" b="4192"/>
          <a:stretch/>
        </p:blipFill>
        <p:spPr>
          <a:xfrm>
            <a:off x="0" y="2585357"/>
            <a:ext cx="9144000" cy="335776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599" y="514184"/>
            <a:ext cx="8004630" cy="3763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47ABD1"/>
                </a:solidFill>
              </a:rPr>
              <a:t>Plant Responsibly</a:t>
            </a:r>
            <a:br>
              <a:rPr lang="en-US" sz="2000" b="1" dirty="0">
                <a:solidFill>
                  <a:srgbClr val="47ABD1"/>
                </a:solidFill>
              </a:rPr>
            </a:br>
            <a:endParaRPr lang="en-US" sz="2000" b="1" dirty="0" smtClean="0">
              <a:solidFill>
                <a:srgbClr val="47ABD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7F7F7F"/>
                </a:solidFill>
              </a:rPr>
              <a:t>Be </a:t>
            </a:r>
            <a:r>
              <a:rPr lang="en-US" sz="2000" dirty="0">
                <a:solidFill>
                  <a:srgbClr val="7F7F7F"/>
                </a:solidFill>
              </a:rPr>
              <a:t>selective with turf areas. Keep turf only where it’s practical </a:t>
            </a:r>
            <a:r>
              <a:rPr lang="en-US" sz="2000" dirty="0" smtClean="0">
                <a:solidFill>
                  <a:srgbClr val="7F7F7F"/>
                </a:solidFill>
              </a:rPr>
              <a:t>and use </a:t>
            </a:r>
            <a:r>
              <a:rPr lang="en-US" sz="2000" dirty="0">
                <a:solidFill>
                  <a:srgbClr val="7F7F7F"/>
                </a:solidFill>
              </a:rPr>
              <a:t>a variety that’s regionally appropriate. Replace thirsty </a:t>
            </a:r>
            <a:r>
              <a:rPr lang="en-US" sz="2000" dirty="0" smtClean="0">
                <a:solidFill>
                  <a:srgbClr val="7F7F7F"/>
                </a:solidFill>
              </a:rPr>
              <a:t>plants with </a:t>
            </a:r>
            <a:r>
              <a:rPr lang="en-US" sz="2000" dirty="0">
                <a:solidFill>
                  <a:srgbClr val="7F7F7F"/>
                </a:solidFill>
              </a:rPr>
              <a:t>native and drought-tolerant plants. Remember to add </a:t>
            </a:r>
            <a:r>
              <a:rPr lang="en-US" sz="2000" dirty="0" smtClean="0">
                <a:solidFill>
                  <a:srgbClr val="7F7F7F"/>
                </a:solidFill>
              </a:rPr>
              <a:t>mulch to </a:t>
            </a:r>
            <a:r>
              <a:rPr lang="en-US" sz="2000" dirty="0">
                <a:solidFill>
                  <a:srgbClr val="7F7F7F"/>
                </a:solidFill>
              </a:rPr>
              <a:t>reduce evaporation and moderate soil temperature.</a:t>
            </a:r>
            <a:endParaRPr lang="en-US" sz="2000" dirty="0" smtClean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P_Saving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4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Landscape Maintenance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dirty="0"/>
              <a:t>Install </a:t>
            </a:r>
            <a:r>
              <a:rPr lang="en-US" sz="2000" dirty="0" smtClean="0"/>
              <a:t>mulch </a:t>
            </a:r>
            <a:r>
              <a:rPr lang="en-US" sz="2000" dirty="0"/>
              <a:t>in planter areas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 smtClean="0"/>
              <a:t> Mow turf at higher settings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 smtClean="0"/>
              <a:t> Control the amount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7340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Regulation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1" indent="0">
              <a:buNone/>
            </a:pPr>
            <a:r>
              <a:rPr lang="en-US" sz="2000" dirty="0" smtClean="0"/>
              <a:t>Your </a:t>
            </a:r>
            <a:r>
              <a:rPr lang="en-US" sz="2000" dirty="0"/>
              <a:t>s</a:t>
            </a:r>
            <a:r>
              <a:rPr lang="en-US" sz="2000" dirty="0" smtClean="0"/>
              <a:t>prinkler </a:t>
            </a:r>
            <a:r>
              <a:rPr lang="en-US" sz="2000" dirty="0"/>
              <a:t>system should never need more than 60 PSI</a:t>
            </a:r>
            <a:r>
              <a:rPr lang="en-US" sz="2000" dirty="0" smtClean="0"/>
              <a:t>.</a:t>
            </a:r>
          </a:p>
          <a:p>
            <a:pPr marL="342900" lvl="1" indent="0">
              <a:buNone/>
            </a:pPr>
            <a:r>
              <a:rPr lang="en-US" sz="2000" dirty="0" smtClean="0"/>
              <a:t> Optimal </a:t>
            </a:r>
            <a:r>
              <a:rPr lang="en-US" sz="2000" dirty="0"/>
              <a:t>p</a:t>
            </a:r>
            <a:r>
              <a:rPr lang="en-US" sz="2000" dirty="0" smtClean="0"/>
              <a:t>ressure for different sprinkler types:</a:t>
            </a:r>
          </a:p>
          <a:p>
            <a:pPr marL="342900" lvl="1" indent="0">
              <a:buNone/>
            </a:pPr>
            <a:endParaRPr lang="en-US" sz="2000" dirty="0"/>
          </a:p>
          <a:p>
            <a:pPr marL="685800" lvl="2" indent="0">
              <a:buNone/>
            </a:pPr>
            <a:r>
              <a:rPr lang="en-US" sz="1850" b="1" dirty="0"/>
              <a:t>Drip </a:t>
            </a:r>
            <a:r>
              <a:rPr lang="en-US" sz="1850" b="1" dirty="0" smtClean="0"/>
              <a:t>System: </a:t>
            </a:r>
            <a:r>
              <a:rPr lang="en-US" sz="1850" dirty="0"/>
              <a:t>20-50 PSI</a:t>
            </a:r>
          </a:p>
          <a:p>
            <a:pPr marL="685800" lvl="2" indent="0">
              <a:buNone/>
            </a:pPr>
            <a:r>
              <a:rPr lang="en-US" sz="1850" b="1" dirty="0" smtClean="0"/>
              <a:t>Sprays: </a:t>
            </a:r>
            <a:r>
              <a:rPr lang="en-US" sz="1850" dirty="0" smtClean="0"/>
              <a:t>30 </a:t>
            </a:r>
            <a:r>
              <a:rPr lang="en-US" sz="1850" dirty="0"/>
              <a:t>PSI</a:t>
            </a:r>
          </a:p>
          <a:p>
            <a:pPr marL="685800" lvl="2" indent="0">
              <a:buNone/>
            </a:pPr>
            <a:r>
              <a:rPr lang="en-US" sz="1850" b="1" dirty="0"/>
              <a:t>MP </a:t>
            </a:r>
            <a:r>
              <a:rPr lang="en-US" sz="1850" b="1" dirty="0" smtClean="0"/>
              <a:t>Rotators: </a:t>
            </a:r>
            <a:r>
              <a:rPr lang="en-US" sz="1850" dirty="0" smtClean="0"/>
              <a:t>40 </a:t>
            </a:r>
            <a:r>
              <a:rPr lang="en-US" sz="1850" dirty="0"/>
              <a:t>PSI</a:t>
            </a:r>
          </a:p>
          <a:p>
            <a:pPr marL="685800" lvl="2" indent="0">
              <a:buNone/>
            </a:pPr>
            <a:r>
              <a:rPr lang="en-US" sz="1850" b="1" dirty="0" smtClean="0"/>
              <a:t>Rotors: </a:t>
            </a:r>
            <a:r>
              <a:rPr lang="en-US" sz="1850" dirty="0" smtClean="0"/>
              <a:t>50 </a:t>
            </a:r>
            <a:r>
              <a:rPr lang="en-US" sz="1850" dirty="0"/>
              <a:t>PSI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PSI: Pounds Per Square Inch</a:t>
            </a:r>
            <a:endParaRPr lang="en-US" dirty="0"/>
          </a:p>
        </p:txBody>
      </p:sp>
      <p:pic>
        <p:nvPicPr>
          <p:cNvPr id="5" name="Picture 4" descr="MPGu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872" y="2559058"/>
            <a:ext cx="2661556" cy="290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3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Commercial Landscape Retrofit</a:t>
            </a:r>
            <a:endParaRPr lang="en-US" dirty="0"/>
          </a:p>
        </p:txBody>
      </p:sp>
      <p:pic>
        <p:nvPicPr>
          <p:cNvPr id="2" name="Picture 1" descr="La Jolla Commons-7815-RT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8" t="45462" b="22053"/>
          <a:stretch/>
        </p:blipFill>
        <p:spPr>
          <a:xfrm>
            <a:off x="0" y="3701142"/>
            <a:ext cx="9144000" cy="315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7374"/>
            <a:ext cx="6705600" cy="990600"/>
          </a:xfrm>
        </p:spPr>
        <p:txBody>
          <a:bodyPr/>
          <a:lstStyle/>
          <a:p>
            <a:r>
              <a:rPr lang="en-US" dirty="0" smtClean="0"/>
              <a:t>Overspray and </a:t>
            </a:r>
            <a:br>
              <a:rPr lang="en-US" dirty="0" smtClean="0"/>
            </a:br>
            <a:r>
              <a:rPr lang="en-US" dirty="0" smtClean="0"/>
              <a:t>Run-off Are No Longer Socially Acceptable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8" r="1970"/>
          <a:stretch/>
        </p:blipFill>
        <p:spPr>
          <a:xfrm>
            <a:off x="7293430" y="3526702"/>
            <a:ext cx="1850570" cy="241662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9" t="21537" r="18200" b="8463"/>
          <a:stretch/>
        </p:blipFill>
        <p:spPr>
          <a:xfrm>
            <a:off x="0" y="3526702"/>
            <a:ext cx="3124200" cy="2416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5946" r="22012" b="-51350"/>
          <a:stretch/>
        </p:blipFill>
        <p:spPr>
          <a:xfrm>
            <a:off x="3187698" y="3532146"/>
            <a:ext cx="4024087" cy="47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On Grade Drip</a:t>
            </a:r>
            <a:endParaRPr lang="en-US" dirty="0"/>
          </a:p>
        </p:txBody>
      </p:sp>
      <p:pic>
        <p:nvPicPr>
          <p:cNvPr id="2" name="Picture 1" descr="Retrofit_DSC_04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44901" r="852" b="10326"/>
          <a:stretch/>
        </p:blipFill>
        <p:spPr>
          <a:xfrm>
            <a:off x="0" y="3692071"/>
            <a:ext cx="9144000" cy="31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9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In-Line On-Grade </a:t>
            </a:r>
            <a:br>
              <a:rPr lang="en-US" dirty="0" smtClean="0"/>
            </a:br>
            <a:r>
              <a:rPr lang="en-US" dirty="0" smtClean="0"/>
              <a:t>Drip Installation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6" t="13309" r="22446" b="12388"/>
          <a:stretch/>
        </p:blipFill>
        <p:spPr>
          <a:xfrm>
            <a:off x="1" y="2178315"/>
            <a:ext cx="4091214" cy="3754400"/>
          </a:xfrm>
        </p:spPr>
      </p:pic>
      <p:pic>
        <p:nvPicPr>
          <p:cNvPr id="3" name="Picture 2" descr="Retrofit_DSC_041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2" t="53814" r="7886" b="18379"/>
          <a:stretch/>
        </p:blipFill>
        <p:spPr>
          <a:xfrm>
            <a:off x="4163786" y="2185699"/>
            <a:ext cx="4980213" cy="37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6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Grade Drip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3276600" cy="37338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Benefits: </a:t>
            </a:r>
          </a:p>
          <a:p>
            <a:pPr lvl="1"/>
            <a:r>
              <a:rPr lang="en-US" sz="2000" dirty="0" smtClean="0"/>
              <a:t>Easy to install</a:t>
            </a:r>
          </a:p>
          <a:p>
            <a:pPr lvl="1"/>
            <a:r>
              <a:rPr lang="en-US" sz="2000" dirty="0" smtClean="0"/>
              <a:t>Inexpensive to install</a:t>
            </a:r>
          </a:p>
          <a:p>
            <a:pPr lvl="1"/>
            <a:r>
              <a:rPr lang="en-US" sz="2000" dirty="0" smtClean="0"/>
              <a:t>Easy to repair</a:t>
            </a:r>
          </a:p>
          <a:p>
            <a:pPr lvl="1"/>
            <a:r>
              <a:rPr lang="en-US" sz="2000" dirty="0" smtClean="0"/>
              <a:t>Delivers water directly to roots</a:t>
            </a:r>
          </a:p>
          <a:p>
            <a:pPr lvl="1"/>
            <a:r>
              <a:rPr lang="en-US" sz="2000" dirty="0" smtClean="0"/>
              <a:t>No overspray</a:t>
            </a:r>
          </a:p>
          <a:p>
            <a:pPr lvl="1"/>
            <a:r>
              <a:rPr lang="en-US" sz="2000" dirty="0" smtClean="0"/>
              <a:t>Slower delivery of water</a:t>
            </a:r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95800" y="1600200"/>
            <a:ext cx="3886200" cy="373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Issues: </a:t>
            </a:r>
          </a:p>
          <a:p>
            <a:pPr lvl="1"/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Requires more maintenance</a:t>
            </a:r>
          </a:p>
          <a:p>
            <a:pPr lvl="1"/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Difficult to schedule</a:t>
            </a:r>
          </a:p>
          <a:p>
            <a:pPr lvl="1"/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Can’s see it 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running / </a:t>
            </a: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inspection</a:t>
            </a:r>
          </a:p>
          <a:p>
            <a:pPr lvl="1"/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Long term sustainability</a:t>
            </a:r>
          </a:p>
          <a:p>
            <a:pPr lvl="1"/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Damage from wildlife </a:t>
            </a:r>
          </a:p>
          <a:p>
            <a:pPr lvl="1"/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Requires </a:t>
            </a:r>
            <a:r>
              <a:rPr lang="en-US" sz="200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Fertigation</a:t>
            </a:r>
            <a:endParaRPr lang="en-US" sz="200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Hunter Online Resources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hlinkClick r:id="rId2"/>
              </a:rPr>
              <a:t>Run Time Calculator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>
                <a:hlinkClick r:id="rId3"/>
              </a:rPr>
              <a:t>Water Savings Calculator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>
                <a:hlinkClick r:id="rId4"/>
              </a:rPr>
              <a:t>Training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>
                <a:hlinkClick r:id="rId5"/>
              </a:rPr>
              <a:t>Product Support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>
                <a:hlinkClick r:id="rId6"/>
              </a:rPr>
              <a:t>Freesprinklernozzle.com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>
                <a:hlinkClick r:id="rId7"/>
              </a:rPr>
              <a:t>Get Hunter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344" y="1904965"/>
            <a:ext cx="3255656" cy="325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MP Rotator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Multi-Stream Rotating Nozzles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" y="3670300"/>
            <a:ext cx="9142543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1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MP Product Line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MP ROTATOR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" y="3670300"/>
            <a:ext cx="9142543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3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609600" y="797177"/>
            <a:ext cx="6943638" cy="5934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Precipitation </a:t>
            </a:r>
            <a:br>
              <a:rPr lang="en-US" dirty="0" smtClean="0"/>
            </a:br>
            <a:r>
              <a:rPr lang="en-US" dirty="0" smtClean="0"/>
              <a:t>vs. In</a:t>
            </a:r>
            <a:r>
              <a:rPr lang="en-US" dirty="0"/>
              <a:t>t</a:t>
            </a:r>
            <a:r>
              <a:rPr lang="en-US" dirty="0" smtClean="0"/>
              <a:t>ake Rates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856" y="762000"/>
            <a:ext cx="3519488" cy="5041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385" y="2426173"/>
            <a:ext cx="45787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MP Rotators deliver water at a slower rate that soils can absorb</a:t>
            </a:r>
          </a:p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Soil infiltration rates vary from 0.1–1.5 in/</a:t>
            </a:r>
            <a:r>
              <a:rPr lang="en-US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hr</a:t>
            </a:r>
            <a:endParaRPr lang="en-US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en-US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Precipitation rates: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Sprays average </a:t>
            </a: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1.5 in/</a:t>
            </a:r>
            <a:r>
              <a:rPr lang="en-US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hr</a:t>
            </a:r>
            <a:endParaRPr lang="en-US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MP Rotator </a:t>
            </a: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0.4 in/</a:t>
            </a:r>
            <a:r>
              <a:rPr lang="en-US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hr</a:t>
            </a:r>
            <a:endParaRPr lang="en-US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MP Rotator SR 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series </a:t>
            </a: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0.8 in/</a:t>
            </a:r>
            <a:r>
              <a:rPr lang="en-US" b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hr</a:t>
            </a:r>
            <a:endParaRPr lang="en-US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6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 800SR </a:t>
            </a:r>
            <a:br>
              <a:rPr lang="en-US" dirty="0" smtClean="0"/>
            </a:br>
            <a:r>
              <a:rPr lang="en-US" dirty="0" smtClean="0"/>
              <a:t>(Short Radius)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34218"/>
            <a:ext cx="7924800" cy="3763963"/>
          </a:xfrm>
        </p:spPr>
        <p:txBody>
          <a:bodyPr/>
          <a:lstStyle/>
          <a:p>
            <a:r>
              <a:rPr lang="en-US" sz="1800" dirty="0" smtClean="0"/>
              <a:t>Highest efficiency overhead irrigation</a:t>
            </a:r>
          </a:p>
          <a:p>
            <a:r>
              <a:rPr lang="en-US" sz="1800" dirty="0" smtClean="0"/>
              <a:t>6’–12’ spacing</a:t>
            </a:r>
          </a:p>
          <a:p>
            <a:r>
              <a:rPr lang="en-US" sz="1800" dirty="0" smtClean="0"/>
              <a:t>Low </a:t>
            </a:r>
            <a:r>
              <a:rPr lang="en-US" sz="1800" dirty="0"/>
              <a:t>precipitation rate</a:t>
            </a:r>
            <a:endParaRPr lang="en-US" sz="1800" dirty="0" smtClean="0"/>
          </a:p>
          <a:p>
            <a:r>
              <a:rPr lang="en-US" sz="1800" dirty="0" smtClean="0"/>
              <a:t>.8” Per /</a:t>
            </a:r>
            <a:r>
              <a:rPr lang="en-US" sz="1800" dirty="0" err="1" smtClean="0"/>
              <a:t>hr</a:t>
            </a:r>
            <a:r>
              <a:rPr lang="en-US" sz="1800" dirty="0" smtClean="0"/>
              <a:t> (lowest in industry)</a:t>
            </a:r>
          </a:p>
          <a:p>
            <a:r>
              <a:rPr lang="en-US" sz="1800" dirty="0" smtClean="0"/>
              <a:t>Ideal for </a:t>
            </a:r>
            <a:r>
              <a:rPr lang="en-US" sz="1800" dirty="0"/>
              <a:t>h</a:t>
            </a:r>
            <a:r>
              <a:rPr lang="en-US" sz="1800" dirty="0" smtClean="0"/>
              <a:t>igh traffic areas</a:t>
            </a:r>
          </a:p>
          <a:p>
            <a:r>
              <a:rPr lang="en-US" sz="1800" dirty="0"/>
              <a:t>Riser or </a:t>
            </a:r>
            <a:r>
              <a:rPr lang="en-US" sz="1800" dirty="0" smtClean="0"/>
              <a:t>popup installation</a:t>
            </a:r>
          </a:p>
          <a:p>
            <a:r>
              <a:rPr lang="en-US" sz="1800" dirty="0" smtClean="0"/>
              <a:t>Robust design</a:t>
            </a:r>
          </a:p>
          <a:p>
            <a:r>
              <a:rPr lang="en-US" sz="1800" dirty="0" smtClean="0"/>
              <a:t>Double-pop flush </a:t>
            </a:r>
          </a:p>
          <a:p>
            <a:r>
              <a:rPr lang="en-US" sz="1800" dirty="0" smtClean="0"/>
              <a:t>Debris resistant</a:t>
            </a:r>
          </a:p>
          <a:p>
            <a:r>
              <a:rPr lang="en-US" sz="1800" dirty="0"/>
              <a:t>Gray canister indicates SR Series</a:t>
            </a:r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96" y="-223189"/>
            <a:ext cx="4251803" cy="617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2423FE5D-C9FF-434B-A685-B5B691AFDAF1" descr="8E012F95-7CC9-487B-A8EC-26F442F72D4D@hunterindust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2" y="1223382"/>
            <a:ext cx="5144596" cy="13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97" y="452020"/>
            <a:ext cx="5065335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MP800SR Series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-972" t="46692" r="23820"/>
          <a:stretch/>
        </p:blipFill>
        <p:spPr>
          <a:xfrm>
            <a:off x="5679897" y="0"/>
            <a:ext cx="3464103" cy="597217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311676" y="2625219"/>
            <a:ext cx="952500" cy="3074874"/>
            <a:chOff x="3311676" y="2625219"/>
            <a:chExt cx="952500" cy="30748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1676" y="4642818"/>
              <a:ext cx="952500" cy="1057275"/>
            </a:xfrm>
            <a:prstGeom prst="rect">
              <a:avLst/>
            </a:prstGeom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2779" y="2625219"/>
              <a:ext cx="855197" cy="2017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4549019" y="2514600"/>
            <a:ext cx="1066800" cy="3185493"/>
            <a:chOff x="4549019" y="2514600"/>
            <a:chExt cx="1066800" cy="31854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9019" y="4595193"/>
              <a:ext cx="1066800" cy="1104900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21" b="97954" l="9605" r="915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511" y="2514600"/>
              <a:ext cx="1027816" cy="2128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487777" y="3823243"/>
            <a:ext cx="27862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The first high efficiency rotary nozzle to cover as </a:t>
            </a:r>
            <a:r>
              <a:rPr lang="en-US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narrow 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as 6 ft. </a:t>
            </a:r>
            <a:endParaRPr lang="en-US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en-US" b="1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Low 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precipitation rate 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/>
            </a:r>
            <a:b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</a:b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of 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0.8 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in/</a:t>
            </a:r>
            <a:r>
              <a:rPr lang="en-US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hr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2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MP800 SR Series 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 smtClean="0"/>
              <a:t>Half </a:t>
            </a:r>
            <a:r>
              <a:rPr lang="en-US" sz="2000" dirty="0"/>
              <a:t>the runtime of traditional MP Rotators</a:t>
            </a:r>
          </a:p>
          <a:p>
            <a:r>
              <a:rPr lang="en-US" sz="2000" dirty="0"/>
              <a:t>Less than half the </a:t>
            </a:r>
            <a:r>
              <a:rPr lang="en-US" sz="2000" dirty="0" smtClean="0"/>
              <a:t>flow / </a:t>
            </a:r>
            <a:r>
              <a:rPr lang="en-US" sz="2000" dirty="0" err="1" smtClean="0"/>
              <a:t>precip</a:t>
            </a:r>
            <a:r>
              <a:rPr lang="en-US" sz="2000" dirty="0" smtClean="0"/>
              <a:t> </a:t>
            </a:r>
            <a:r>
              <a:rPr lang="en-US" sz="2000" dirty="0"/>
              <a:t>rate of conventional spray </a:t>
            </a:r>
            <a:r>
              <a:rPr lang="en-US" sz="2000" dirty="0" smtClean="0"/>
              <a:t>nozzles</a:t>
            </a:r>
          </a:p>
          <a:p>
            <a:r>
              <a:rPr lang="en-US" sz="2000" dirty="0" smtClean="0"/>
              <a:t>Reduces overall water window</a:t>
            </a:r>
            <a:endParaRPr lang="en-US" sz="2000" dirty="0"/>
          </a:p>
          <a:p>
            <a:r>
              <a:rPr lang="en-US" sz="2000" dirty="0"/>
              <a:t>Maintains matched precipitation rate as arc is adjusted</a:t>
            </a:r>
          </a:p>
          <a:p>
            <a:r>
              <a:rPr lang="en-US" sz="2000" dirty="0" smtClean="0"/>
              <a:t>Repairs underperforming spray zones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4367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13781" r="1518" b="5512"/>
          <a:stretch/>
        </p:blipFill>
        <p:spPr bwMode="auto">
          <a:xfrm>
            <a:off x="570949" y="1547874"/>
            <a:ext cx="5038890" cy="90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007" y="341260"/>
            <a:ext cx="3492354" cy="685800"/>
          </a:xfrm>
        </p:spPr>
        <p:txBody>
          <a:bodyPr/>
          <a:lstStyle/>
          <a:p>
            <a:r>
              <a:rPr lang="en-US" dirty="0" smtClean="0"/>
              <a:t>MP 1000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0" t="12909" r="16032" b="1686"/>
          <a:stretch/>
        </p:blipFill>
        <p:spPr bwMode="auto">
          <a:xfrm>
            <a:off x="5734959" y="0"/>
            <a:ext cx="3409042" cy="594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5550" y="1216524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Stream Height at 30 PSI = 16”</a:t>
            </a:r>
          </a:p>
          <a:p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 bar = 0.4m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9670" y="2693365"/>
            <a:ext cx="3150506" cy="3195355"/>
            <a:chOff x="529670" y="2285150"/>
            <a:chExt cx="3150506" cy="3195355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17" y="4495800"/>
              <a:ext cx="2771184" cy="984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670" y="2285150"/>
              <a:ext cx="3150506" cy="2134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162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4" y="1599945"/>
            <a:ext cx="4986542" cy="103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12127" r="13702" b="10885"/>
          <a:stretch/>
        </p:blipFill>
        <p:spPr bwMode="auto">
          <a:xfrm>
            <a:off x="5724072" y="-63500"/>
            <a:ext cx="3419928" cy="600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38592" y="2486560"/>
            <a:ext cx="3300008" cy="3269626"/>
            <a:chOff x="738592" y="2323274"/>
            <a:chExt cx="3300008" cy="3269626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314" y="4572000"/>
              <a:ext cx="2873045" cy="1020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92" y="2323274"/>
              <a:ext cx="3300008" cy="232332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644072" y="121404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Stream Height at 30 PSI = 40”</a:t>
            </a:r>
          </a:p>
          <a:p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 bar = 1m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4007" y="341260"/>
            <a:ext cx="3492354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MP 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43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8017"/>
            <a:ext cx="5058229" cy="110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t="7286" r="16156" b="15021"/>
          <a:stretch/>
        </p:blipFill>
        <p:spPr bwMode="auto">
          <a:xfrm>
            <a:off x="5660572" y="0"/>
            <a:ext cx="3483428" cy="5949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49385" y="83529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Stream Height at 30 PSI = 79”</a:t>
            </a:r>
          </a:p>
          <a:p>
            <a:pPr algn="r"/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	</a:t>
            </a:r>
            <a:r>
              <a:rPr lang="en-US" sz="12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      2 bar = 2m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1783" y="2694574"/>
            <a:ext cx="3371887" cy="3182967"/>
            <a:chOff x="761783" y="2391825"/>
            <a:chExt cx="3371887" cy="318296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572000"/>
              <a:ext cx="2822085" cy="1002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3" y="2391825"/>
              <a:ext cx="3371887" cy="2256375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554007" y="341260"/>
            <a:ext cx="3492354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MP 3000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7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 Side Strip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5’ x 15’ at 40 PSI</a:t>
            </a:r>
          </a:p>
          <a:p>
            <a:r>
              <a:rPr lang="en-US" dirty="0" smtClean="0"/>
              <a:t>Maximum radius reduction at 30 PSI</a:t>
            </a:r>
          </a:p>
          <a:p>
            <a:r>
              <a:rPr lang="en-US" dirty="0" smtClean="0"/>
              <a:t>Ideal for narrow spaces</a:t>
            </a:r>
          </a:p>
          <a:p>
            <a:r>
              <a:rPr lang="en-US" dirty="0" smtClean="0"/>
              <a:t>Adjustable edges</a:t>
            </a:r>
          </a:p>
          <a:p>
            <a:r>
              <a:rPr lang="en-US" dirty="0" smtClean="0"/>
              <a:t>Conforms to curves</a:t>
            </a:r>
          </a:p>
          <a:p>
            <a:r>
              <a:rPr lang="en-US" dirty="0" smtClean="0"/>
              <a:t>Eliminates runoff</a:t>
            </a:r>
          </a:p>
          <a:p>
            <a:r>
              <a:rPr lang="en-US" dirty="0" smtClean="0"/>
              <a:t>Minimizes overspray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4" r="-2"/>
          <a:stretch/>
        </p:blipFill>
        <p:spPr>
          <a:xfrm>
            <a:off x="5648661" y="-32312"/>
            <a:ext cx="3495339" cy="597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3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Residential Water Savings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97934" y="1450085"/>
            <a:ext cx="7772400" cy="703944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Slow the Flow</a:t>
            </a:r>
            <a:endParaRPr lang="en-US" sz="4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58" b="21326"/>
          <a:stretch/>
        </p:blipFill>
        <p:spPr>
          <a:xfrm>
            <a:off x="0" y="3712418"/>
            <a:ext cx="9152141" cy="315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9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990600" y="2633174"/>
            <a:ext cx="3289080" cy="3197268"/>
            <a:chOff x="955681" y="2186917"/>
            <a:chExt cx="2543342" cy="2695675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109223" y="2794715"/>
              <a:ext cx="2224938" cy="1568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6" descr="left_strip_40_16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5681" y="4406222"/>
              <a:ext cx="1227975" cy="476370"/>
            </a:xfrm>
            <a:prstGeom prst="rect">
              <a:avLst/>
            </a:prstGeom>
          </p:spPr>
        </p:pic>
        <p:pic>
          <p:nvPicPr>
            <p:cNvPr id="8" name="Picture 7" descr="side_strip_40_32.gif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5681" y="2186917"/>
              <a:ext cx="2403352" cy="505377"/>
            </a:xfrm>
            <a:prstGeom prst="rect">
              <a:avLst/>
            </a:prstGeom>
          </p:spPr>
        </p:pic>
        <p:pic>
          <p:nvPicPr>
            <p:cNvPr id="9" name="Picture 8" descr="right_strip_40_16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9877" y="4406222"/>
              <a:ext cx="1249146" cy="47637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13129" y="1098536"/>
            <a:ext cx="6875809" cy="1496992"/>
            <a:chOff x="87411" y="659763"/>
            <a:chExt cx="6875809" cy="149699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23388"/>
            <a:stretch/>
          </p:blipFill>
          <p:spPr bwMode="auto">
            <a:xfrm>
              <a:off x="361252" y="659763"/>
              <a:ext cx="6601968" cy="1341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76325" y="1986716"/>
              <a:ext cx="382587" cy="170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685256" y="1958847"/>
              <a:ext cx="382587" cy="170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91000" y="1958847"/>
              <a:ext cx="382587" cy="170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791200" y="1986716"/>
              <a:ext cx="382587" cy="170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 rot="16200000">
              <a:off x="-180510" y="1195022"/>
              <a:ext cx="843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1.5 m</a:t>
              </a:r>
              <a:endPara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562" y="394253"/>
            <a:ext cx="3680656" cy="593476"/>
          </a:xfrm>
        </p:spPr>
        <p:txBody>
          <a:bodyPr/>
          <a:lstStyle/>
          <a:p>
            <a:r>
              <a:rPr lang="en-US" dirty="0" smtClean="0"/>
              <a:t>MP Strip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953" y="3044202"/>
            <a:ext cx="3999307" cy="266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5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 Side Strips vs Conventional Strip Sprays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9139"/>
            <a:ext cx="2493220" cy="37476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0" y="2193996"/>
            <a:ext cx="2489200" cy="3741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00" y="2195231"/>
            <a:ext cx="2490635" cy="3743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2222" y="3576054"/>
            <a:ext cx="1199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48ABD1"/>
                </a:solidFill>
              </a:rPr>
              <a:t>VS.</a:t>
            </a:r>
            <a:endParaRPr lang="en-US" sz="4000" b="1" dirty="0">
              <a:solidFill>
                <a:srgbClr val="48AB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8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381000"/>
            <a:ext cx="7924800" cy="990600"/>
          </a:xfrm>
        </p:spPr>
        <p:txBody>
          <a:bodyPr>
            <a:normAutofit/>
          </a:bodyPr>
          <a:lstStyle/>
          <a:p>
            <a:r>
              <a:rPr lang="en-US" sz="2800" dirty="0"/>
              <a:t>MP Rotators Eliminate Dry Season Run-off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2918"/>
            <a:ext cx="5936929" cy="44646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7"/>
          <a:stretch/>
        </p:blipFill>
        <p:spPr>
          <a:xfrm>
            <a:off x="5998909" y="2641138"/>
            <a:ext cx="3145091" cy="33083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04733" y="1491171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48ABD1"/>
                </a:solidFill>
              </a:rPr>
              <a:t>Before</a:t>
            </a:r>
            <a:endParaRPr lang="en-US" sz="2800" b="1" dirty="0">
              <a:solidFill>
                <a:srgbClr val="48AB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87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381000"/>
            <a:ext cx="7924800" cy="99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MP Rotators </a:t>
            </a:r>
            <a:r>
              <a:rPr lang="en-US" sz="2800" dirty="0"/>
              <a:t>E</a:t>
            </a:r>
            <a:r>
              <a:rPr lang="en-US" sz="2800" dirty="0" smtClean="0"/>
              <a:t>liminate </a:t>
            </a:r>
            <a:r>
              <a:rPr lang="en-US" sz="2800" dirty="0"/>
              <a:t>D</a:t>
            </a:r>
            <a:r>
              <a:rPr lang="en-US" sz="2800" dirty="0" smtClean="0"/>
              <a:t>ry </a:t>
            </a:r>
            <a:r>
              <a:rPr lang="en-US" sz="2800" dirty="0"/>
              <a:t>S</a:t>
            </a:r>
            <a:r>
              <a:rPr lang="en-US" sz="2800" dirty="0" smtClean="0"/>
              <a:t>eason </a:t>
            </a:r>
            <a:r>
              <a:rPr lang="en-US" sz="2800" dirty="0"/>
              <a:t>R</a:t>
            </a:r>
            <a:r>
              <a:rPr lang="en-US" sz="2800" dirty="0" smtClean="0"/>
              <a:t>un-off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79270"/>
            <a:ext cx="5945304" cy="44821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04733" y="1491171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48ABD1"/>
                </a:solidFill>
              </a:rPr>
              <a:t>After</a:t>
            </a:r>
            <a:endParaRPr lang="en-US" sz="2800" b="1" dirty="0">
              <a:solidFill>
                <a:srgbClr val="48AB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1235" y="472967"/>
            <a:ext cx="8775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C5986"/>
                </a:solidFill>
                <a:latin typeface="+mj-lt"/>
                <a:cs typeface="Arial"/>
              </a:rPr>
              <a:t>MP Rotator Advantage</a:t>
            </a:r>
          </a:p>
          <a:p>
            <a:r>
              <a:rPr lang="en-US" sz="2000" b="1" dirty="0" smtClean="0">
                <a:solidFill>
                  <a:srgbClr val="48ABD1"/>
                </a:solidFill>
                <a:cs typeface="Arial"/>
              </a:rPr>
              <a:t>Superior Wind Performance</a:t>
            </a:r>
            <a:endParaRPr lang="en-US" sz="2000" b="1" dirty="0">
              <a:solidFill>
                <a:srgbClr val="48ABD1"/>
              </a:solidFill>
              <a:cs typeface="Arial"/>
            </a:endParaRPr>
          </a:p>
        </p:txBody>
      </p:sp>
      <p:pic>
        <p:nvPicPr>
          <p:cNvPr id="5" name="Picture 4" descr="sprays misting2"/>
          <p:cNvPicPr>
            <a:picLocks noChangeAspect="1" noChangeArrowheads="1"/>
          </p:cNvPicPr>
          <p:nvPr/>
        </p:nvPicPr>
        <p:blipFill>
          <a:blip r:embed="rId2"/>
          <a:srcRect b="25084"/>
          <a:stretch>
            <a:fillRect/>
          </a:stretch>
        </p:blipFill>
        <p:spPr>
          <a:xfrm>
            <a:off x="758886" y="1874946"/>
            <a:ext cx="3924300" cy="2006600"/>
          </a:xfrm>
          <a:prstGeom prst="rect">
            <a:avLst/>
          </a:prstGeom>
          <a:noFill/>
          <a:ln/>
        </p:spPr>
      </p:pic>
      <p:pic>
        <p:nvPicPr>
          <p:cNvPr id="6" name="Picture 5" descr="DSC0002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4849156" y="1862246"/>
            <a:ext cx="3675062" cy="2011363"/>
          </a:xfrm>
          <a:prstGeom prst="rect">
            <a:avLst/>
          </a:prstGeom>
          <a:ln/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55492" y="4051577"/>
            <a:ext cx="261778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>
                    <a:lumMod val="50000"/>
                    <a:lumOff val="50000"/>
                  </a:prstClr>
                </a:solidFill>
                <a:cs typeface="Arial" pitchFamily="34" charset="0"/>
              </a:rPr>
              <a:t>50 </a:t>
            </a:r>
            <a:r>
              <a:rPr lang="en-US" sz="2000" b="1" dirty="0" smtClean="0">
                <a:solidFill>
                  <a:prstClr val="black">
                    <a:lumMod val="50000"/>
                    <a:lumOff val="50000"/>
                  </a:prstClr>
                </a:solidFill>
                <a:cs typeface="Arial" pitchFamily="34" charset="0"/>
              </a:rPr>
              <a:t>PSI (3.5 Bar)     </a:t>
            </a:r>
            <a:endParaRPr lang="en-US" sz="2000" b="1" dirty="0">
              <a:solidFill>
                <a:prstClr val="black">
                  <a:lumMod val="50000"/>
                  <a:lumOff val="50000"/>
                </a:prstClr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cs typeface="Arial" pitchFamily="34" charset="0"/>
              </a:rPr>
              <a:t>   Misting</a:t>
            </a:r>
            <a:endParaRPr lang="en-US" sz="2000" dirty="0">
              <a:solidFill>
                <a:prstClr val="black">
                  <a:lumMod val="50000"/>
                  <a:lumOff val="50000"/>
                </a:prstClr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cs typeface="Arial" pitchFamily="34" charset="0"/>
              </a:rPr>
              <a:t>   Wind drift</a:t>
            </a:r>
            <a:endParaRPr lang="en-US" sz="2000" dirty="0">
              <a:solidFill>
                <a:prstClr val="black">
                  <a:lumMod val="50000"/>
                  <a:lumOff val="50000"/>
                </a:prstClr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cs typeface="Arial" pitchFamily="34" charset="0"/>
              </a:rPr>
              <a:t>   Runoff </a:t>
            </a:r>
            <a:endParaRPr lang="en-US" sz="2000" dirty="0">
              <a:solidFill>
                <a:prstClr val="black">
                  <a:lumMod val="50000"/>
                  <a:lumOff val="50000"/>
                </a:prstClr>
              </a:solidFill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947581" y="4060927"/>
            <a:ext cx="31416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solidFill>
                  <a:prstClr val="black">
                    <a:lumMod val="50000"/>
                    <a:lumOff val="50000"/>
                  </a:prstClr>
                </a:solidFill>
                <a:cs typeface="Arial" pitchFamily="34" charset="0"/>
              </a:rPr>
              <a:t>50 </a:t>
            </a:r>
            <a:r>
              <a:rPr lang="en-US" sz="2000" b="1" dirty="0" smtClean="0">
                <a:solidFill>
                  <a:prstClr val="black">
                    <a:lumMod val="50000"/>
                    <a:lumOff val="50000"/>
                  </a:prstClr>
                </a:solidFill>
                <a:cs typeface="Arial" pitchFamily="34" charset="0"/>
              </a:rPr>
              <a:t>PSI (3.5 Bar)</a:t>
            </a:r>
            <a:endParaRPr lang="en-US" sz="2000" b="1" dirty="0">
              <a:solidFill>
                <a:prstClr val="black">
                  <a:lumMod val="50000"/>
                  <a:lumOff val="50000"/>
                </a:prstClr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cs typeface="Arial" pitchFamily="34" charset="0"/>
              </a:rPr>
              <a:t>   Wind-resistant</a:t>
            </a:r>
            <a:endParaRPr lang="en-US" sz="2000" dirty="0">
              <a:solidFill>
                <a:prstClr val="black">
                  <a:lumMod val="50000"/>
                  <a:lumOff val="50000"/>
                </a:prstClr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cs typeface="Arial" pitchFamily="34" charset="0"/>
              </a:rPr>
              <a:t>   No misting</a:t>
            </a:r>
            <a:endParaRPr lang="en-US" sz="2000" dirty="0">
              <a:solidFill>
                <a:prstClr val="black">
                  <a:lumMod val="50000"/>
                  <a:lumOff val="50000"/>
                </a:prstClr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cs typeface="Arial" pitchFamily="34" charset="0"/>
              </a:rPr>
              <a:t>   Rotating 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cs typeface="Arial" pitchFamily="34" charset="0"/>
              </a:rPr>
              <a:t>s</a:t>
            </a: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cs typeface="Arial" pitchFamily="34" charset="0"/>
              </a:rPr>
              <a:t>treams</a:t>
            </a:r>
            <a:endParaRPr lang="en-US" sz="2000" dirty="0">
              <a:solidFill>
                <a:prstClr val="black">
                  <a:lumMod val="50000"/>
                  <a:lumOff val="50000"/>
                </a:prstClr>
              </a:solidFill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8643" y="1862246"/>
            <a:ext cx="3924300" cy="3735010"/>
          </a:xfrm>
          <a:prstGeom prst="rect">
            <a:avLst/>
          </a:prstGeom>
          <a:noFill/>
          <a:ln w="28575" cmpd="sng">
            <a:solidFill>
              <a:srgbClr val="48AB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53918" y="1859140"/>
            <a:ext cx="3670300" cy="3735010"/>
          </a:xfrm>
          <a:prstGeom prst="rect">
            <a:avLst/>
          </a:prstGeom>
          <a:noFill/>
          <a:ln w="28575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8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for Spray </a:t>
            </a:r>
            <a:br>
              <a:rPr lang="en-US" dirty="0" smtClean="0"/>
            </a:br>
            <a:r>
              <a:rPr lang="en-US" dirty="0" smtClean="0"/>
              <a:t>Nozzle Retrofits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3340"/>
            <a:ext cx="4033982" cy="3763963"/>
          </a:xfrm>
        </p:spPr>
        <p:txBody>
          <a:bodyPr/>
          <a:lstStyle/>
          <a:p>
            <a:r>
              <a:rPr lang="en-US" dirty="0" smtClean="0"/>
              <a:t>Fits on industry standard male thread pop-up</a:t>
            </a:r>
          </a:p>
          <a:p>
            <a:r>
              <a:rPr lang="en-US" dirty="0" smtClean="0"/>
              <a:t>Works great with 30 or 40 PSI regulation</a:t>
            </a:r>
          </a:p>
          <a:p>
            <a:r>
              <a:rPr lang="en-US" dirty="0" smtClean="0"/>
              <a:t>Use 30 PSI to achieve minimum radius</a:t>
            </a:r>
            <a:endParaRPr lang="en-US" dirty="0"/>
          </a:p>
        </p:txBody>
      </p:sp>
      <p:pic>
        <p:nvPicPr>
          <p:cNvPr id="5" name="Picture 4" descr="C:\Users\jwascher\Desktop\Misc\Pictures\PRS40_graycap_path_m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533" y="3242252"/>
            <a:ext cx="2286000" cy="240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049" y="716770"/>
            <a:ext cx="2303472" cy="236416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01491" y="4314784"/>
            <a:ext cx="3449956" cy="1419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6’–9’ use with PRS-30	</a:t>
            </a: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 smtClean="0"/>
              <a:t>9’–35’ use with PRS-40</a:t>
            </a:r>
          </a:p>
          <a:p>
            <a:pPr marL="914400" lvl="2" indent="0"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67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5490"/>
            <a:ext cx="8124386" cy="990600"/>
          </a:xfrm>
        </p:spPr>
        <p:txBody>
          <a:bodyPr/>
          <a:lstStyle/>
          <a:p>
            <a:r>
              <a:rPr lang="en-US" dirty="0" smtClean="0"/>
              <a:t>MP 800SR Optimal Performance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13" y="1792157"/>
            <a:ext cx="3653084" cy="406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457200"/>
            <a:ext cx="8229600" cy="7159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 smtClean="0">
                <a:solidFill>
                  <a:schemeClr val="accent1"/>
                </a:solidFill>
                <a:cs typeface="Arial" pitchFamily="34" charset="0"/>
              </a:rPr>
              <a:t>Pro-Spray PRS40 </a:t>
            </a:r>
            <a:br>
              <a:rPr lang="en-US" sz="4000" b="1" dirty="0" smtClean="0">
                <a:solidFill>
                  <a:schemeClr val="accent1"/>
                </a:solidFill>
                <a:cs typeface="Arial" pitchFamily="34" charset="0"/>
              </a:rPr>
            </a:br>
            <a:r>
              <a:rPr lang="en-US" sz="4000" b="1" dirty="0" smtClean="0">
                <a:solidFill>
                  <a:schemeClr val="accent1"/>
                </a:solidFill>
                <a:cs typeface="Arial" pitchFamily="34" charset="0"/>
              </a:rPr>
              <a:t>with MP Rotator</a:t>
            </a:r>
          </a:p>
        </p:txBody>
      </p:sp>
      <p:pic>
        <p:nvPicPr>
          <p:cNvPr id="4" name="Picture 3" descr="C:\Users\jwascher\Desktop\Misc\Pictures\PRS40_graycap_path_m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674" y="1766840"/>
            <a:ext cx="3112538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1800" y="1981200"/>
            <a:ext cx="45156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  <a:tabLst>
                <a:tab pos="403225" algn="l"/>
              </a:tabLs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 	Shrub, 4", 6" and 12" models</a:t>
            </a:r>
          </a:p>
          <a:p>
            <a:pPr lvl="0">
              <a:buFont typeface="Arial" pitchFamily="34" charset="0"/>
              <a:buChar char="•"/>
              <a:tabLst>
                <a:tab pos="403225" algn="l"/>
              </a:tabLst>
            </a:pP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  <a:tabLst>
                <a:tab pos="403225" algn="l"/>
              </a:tabLs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 	Improves MP Rotator efficiency </a:t>
            </a:r>
          </a:p>
          <a:p>
            <a:pPr>
              <a:buFont typeface="Arial" pitchFamily="34" charset="0"/>
              <a:buChar char="•"/>
              <a:tabLst>
                <a:tab pos="403225" algn="l"/>
              </a:tabLst>
            </a:pP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  <a:tabLst>
                <a:tab pos="403225" algn="l"/>
              </a:tabLs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 	Comes standard with pre-installed 	check valve</a:t>
            </a:r>
          </a:p>
          <a:p>
            <a:pPr>
              <a:buFont typeface="Arial" pitchFamily="34" charset="0"/>
              <a:buChar char="•"/>
              <a:tabLst>
                <a:tab pos="403225" algn="l"/>
              </a:tabLst>
            </a:pP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  <a:tabLst>
                <a:tab pos="403225" algn="l"/>
              </a:tabLs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 	Pressure regulates at 40 PSI 	optimal for MP Rotators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31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1756779"/>
            <a:ext cx="3986445" cy="3524042"/>
          </a:xfrm>
          <a:prstGeom prst="rect">
            <a:avLst/>
          </a:prstGeom>
          <a:noFill/>
          <a:ln w="25400" cap="rnd">
            <a:noFill/>
          </a:ln>
        </p:spPr>
        <p:txBody>
          <a:bodyPr wrap="square" rtlCol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Reliable by Design</a:t>
            </a:r>
            <a:br>
              <a:rPr lang="en-US" sz="2000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</a:br>
            <a:endParaRPr lang="en-US" sz="800" b="1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One moving part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Multi-stream technology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Multiple trajectory streams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Patented 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double-pop </a:t>
            </a: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feature for clog protection</a:t>
            </a:r>
            <a:endParaRPr lang="en-US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Large water droplets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Low precipitation rate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25-year proven technology</a:t>
            </a:r>
            <a:endParaRPr lang="en-US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540239"/>
            <a:ext cx="6943638" cy="59347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MP Rotator </a:t>
            </a:r>
            <a:br>
              <a:rPr lang="en-US" dirty="0" smtClean="0"/>
            </a:br>
            <a:r>
              <a:rPr lang="en-US" dirty="0" smtClean="0"/>
              <a:t>Advantages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05227"/>
            <a:ext cx="3581400" cy="573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0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Bubblers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Pressure compensating </a:t>
            </a:r>
            <a:br>
              <a:rPr lang="en-US" dirty="0" smtClean="0"/>
            </a:br>
            <a:r>
              <a:rPr lang="en-US" dirty="0" smtClean="0"/>
              <a:t>bubbler</a:t>
            </a:r>
          </a:p>
          <a:p>
            <a:r>
              <a:rPr lang="en-US" dirty="0" smtClean="0"/>
              <a:t>Gallons per minute</a:t>
            </a:r>
            <a:br>
              <a:rPr lang="en-US" dirty="0" smtClean="0"/>
            </a:br>
            <a:r>
              <a:rPr lang="en-US" dirty="0" smtClean="0"/>
              <a:t>.25 GPM – 2.0 GPM</a:t>
            </a:r>
          </a:p>
          <a:p>
            <a:r>
              <a:rPr lang="en-US" dirty="0" smtClean="0"/>
              <a:t>Heaviest application rate</a:t>
            </a:r>
          </a:p>
          <a:p>
            <a:r>
              <a:rPr lang="en-US" dirty="0" smtClean="0"/>
              <a:t>Short cycles</a:t>
            </a:r>
          </a:p>
          <a:p>
            <a:r>
              <a:rPr lang="en-US" dirty="0"/>
              <a:t>Riser </a:t>
            </a:r>
            <a:r>
              <a:rPr lang="en-US" dirty="0" smtClean="0"/>
              <a:t>install</a:t>
            </a:r>
          </a:p>
          <a:p>
            <a:r>
              <a:rPr lang="en-US" dirty="0" smtClean="0"/>
              <a:t>Low traffic locations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4" r="4695"/>
          <a:stretch/>
        </p:blipFill>
        <p:spPr>
          <a:xfrm>
            <a:off x="5040936" y="-22978"/>
            <a:ext cx="4103064" cy="59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7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Residential Water Savings Solutions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Slow the Flow = Apply water at a rate that soil can absorb it</a:t>
            </a:r>
          </a:p>
          <a:p>
            <a:pPr marL="0" indent="0">
              <a:buNone/>
            </a:pPr>
            <a:r>
              <a:rPr lang="en-US" sz="2000" dirty="0"/>
              <a:t>u</a:t>
            </a:r>
            <a:r>
              <a:rPr lang="en-US" sz="2000" dirty="0" smtClean="0"/>
              <a:t>sing </a:t>
            </a:r>
            <a:r>
              <a:rPr lang="en-US" sz="2000" dirty="0"/>
              <a:t>h</a:t>
            </a:r>
            <a:r>
              <a:rPr lang="en-US" sz="2000" dirty="0" smtClean="0"/>
              <a:t>igh efficiency irrigation equipment</a:t>
            </a:r>
          </a:p>
          <a:p>
            <a:pPr marL="0" indent="0">
              <a:buNone/>
            </a:pPr>
            <a:endParaRPr lang="en-US" sz="20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 smtClean="0"/>
              <a:t>Retrofit sprays to multi-stream rotating nozzles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 smtClean="0"/>
              <a:t>Convert to drip irrigation in narrow or sparsely planted areas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 smtClean="0"/>
              <a:t>Install a pressure regulator to control the output of your system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 smtClean="0"/>
              <a:t>Install a Smart Controller or Soil Moisture Sensor</a:t>
            </a:r>
          </a:p>
        </p:txBody>
      </p:sp>
    </p:spTree>
    <p:extLst>
      <p:ext uri="{BB962C8B-B14F-4D97-AF65-F5344CB8AC3E}">
        <p14:creationId xmlns:p14="http://schemas.microsoft.com/office/powerpoint/2010/main" val="15002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MSBN Nozzles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Retracts flush with pop-up</a:t>
            </a:r>
          </a:p>
          <a:p>
            <a:r>
              <a:rPr lang="en-US" dirty="0" smtClean="0"/>
              <a:t>Ideal in high traffic areas</a:t>
            </a:r>
          </a:p>
          <a:p>
            <a:r>
              <a:rPr lang="en-US" dirty="0"/>
              <a:t>Pressure compensating</a:t>
            </a:r>
          </a:p>
          <a:p>
            <a:r>
              <a:rPr lang="en-US" dirty="0"/>
              <a:t>Gallons per </a:t>
            </a:r>
            <a:r>
              <a:rPr lang="en-US" dirty="0" smtClean="0"/>
              <a:t>minute</a:t>
            </a:r>
            <a:br>
              <a:rPr lang="en-US" dirty="0" smtClean="0"/>
            </a:br>
            <a:r>
              <a:rPr lang="en-US" dirty="0" smtClean="0"/>
              <a:t>0.25 GPM–2.0 </a:t>
            </a:r>
            <a:r>
              <a:rPr lang="en-US" dirty="0"/>
              <a:t>GPM</a:t>
            </a:r>
          </a:p>
          <a:p>
            <a:r>
              <a:rPr lang="en-US" dirty="0"/>
              <a:t>Heaviest application rate</a:t>
            </a:r>
          </a:p>
          <a:p>
            <a:r>
              <a:rPr lang="en-US" dirty="0"/>
              <a:t>Short </a:t>
            </a:r>
            <a:r>
              <a:rPr lang="en-US" dirty="0" smtClean="0"/>
              <a:t>cycles</a:t>
            </a:r>
          </a:p>
          <a:p>
            <a:r>
              <a:rPr lang="en-US" dirty="0" smtClean="0"/>
              <a:t>Directional quarter half and full patterns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11" y="1948850"/>
            <a:ext cx="2566243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1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MSBN / PCBN Retractable Bubbler </a:t>
            </a:r>
            <a:r>
              <a:rPr lang="en-US" dirty="0"/>
              <a:t>N</a:t>
            </a:r>
            <a:r>
              <a:rPr lang="en-US" dirty="0" smtClean="0"/>
              <a:t>ozzles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25731" r="14224" b="37768"/>
          <a:stretch/>
        </p:blipFill>
        <p:spPr>
          <a:xfrm>
            <a:off x="-1" y="2010069"/>
            <a:ext cx="6096001" cy="394078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7" t="39705" r="3748" b="-1578"/>
          <a:stretch/>
        </p:blipFill>
        <p:spPr>
          <a:xfrm>
            <a:off x="6158487" y="4066887"/>
            <a:ext cx="2983699" cy="1929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3"/>
          <a:stretch/>
        </p:blipFill>
        <p:spPr>
          <a:xfrm>
            <a:off x="6150931" y="2017862"/>
            <a:ext cx="2993069" cy="199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MSBN Nozzles </a:t>
            </a:r>
            <a:br>
              <a:rPr lang="en-US" dirty="0" smtClean="0"/>
            </a:br>
            <a:r>
              <a:rPr lang="en-US" dirty="0" smtClean="0"/>
              <a:t>on popups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2020205"/>
            <a:ext cx="4298884" cy="3763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Robust point source solution</a:t>
            </a:r>
          </a:p>
          <a:p>
            <a:r>
              <a:rPr lang="en-US" dirty="0" smtClean="0"/>
              <a:t>Use on 4” or 6” Pro Spray with </a:t>
            </a:r>
            <a:br>
              <a:rPr lang="en-US" dirty="0" smtClean="0"/>
            </a:br>
            <a:r>
              <a:rPr lang="en-US" dirty="0" smtClean="0"/>
              <a:t>check valve</a:t>
            </a:r>
          </a:p>
          <a:p>
            <a:r>
              <a:rPr lang="en-US" dirty="0" smtClean="0"/>
              <a:t>Lowest cost CV option</a:t>
            </a:r>
          </a:p>
          <a:p>
            <a:r>
              <a:rPr lang="en-US" dirty="0" smtClean="0"/>
              <a:t>Military </a:t>
            </a:r>
            <a:r>
              <a:rPr lang="en-US" dirty="0"/>
              <a:t>g</a:t>
            </a:r>
            <a:r>
              <a:rPr lang="en-US" dirty="0" smtClean="0"/>
              <a:t>rade installation</a:t>
            </a:r>
          </a:p>
          <a:p>
            <a:r>
              <a:rPr lang="en-US" dirty="0" smtClean="0"/>
              <a:t>Pops up to through ground cover to irrigate</a:t>
            </a:r>
          </a:p>
          <a:p>
            <a:r>
              <a:rPr lang="en-US" dirty="0" smtClean="0"/>
              <a:t>Retracts flush when not in use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Specify as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PROS-06-PRS30-CV/MSBN10H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3"/>
          <a:stretch/>
        </p:blipFill>
        <p:spPr>
          <a:xfrm>
            <a:off x="5624285" y="1"/>
            <a:ext cx="3519715" cy="595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3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Bubbler Systems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0" b="27349"/>
          <a:stretch/>
        </p:blipFill>
        <p:spPr>
          <a:xfrm>
            <a:off x="0" y="3700710"/>
            <a:ext cx="9144000" cy="315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0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On Grade Drip</a:t>
            </a:r>
            <a:endParaRPr lang="en-US" dirty="0"/>
          </a:p>
        </p:txBody>
      </p:sp>
      <p:pic>
        <p:nvPicPr>
          <p:cNvPr id="2" name="Picture 1" descr="Retrofit_DSC_04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44901" r="852" b="10326"/>
          <a:stretch/>
        </p:blipFill>
        <p:spPr>
          <a:xfrm>
            <a:off x="0" y="3692071"/>
            <a:ext cx="9144000" cy="31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6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742616" cy="99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In-Line On-Grade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Drip Installation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6" t="5046" r="22446" b="12388"/>
          <a:stretch/>
        </p:blipFill>
        <p:spPr>
          <a:xfrm>
            <a:off x="1" y="1760759"/>
            <a:ext cx="4091214" cy="4171956"/>
          </a:xfrm>
        </p:spPr>
      </p:pic>
      <p:pic>
        <p:nvPicPr>
          <p:cNvPr id="3" name="Picture 2" descr="Retrofit_DSC_041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2" t="50667" r="7886" b="18379"/>
          <a:stretch/>
        </p:blipFill>
        <p:spPr>
          <a:xfrm>
            <a:off x="4163786" y="1760759"/>
            <a:ext cx="4980213" cy="41810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68316" y="5547170"/>
            <a:ext cx="4975684" cy="389548"/>
          </a:xfrm>
          <a:prstGeom prst="rect">
            <a:avLst/>
          </a:prstGeom>
          <a:solidFill>
            <a:srgbClr val="3F413B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26713" y="5562751"/>
            <a:ext cx="4129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Covered with 3” of mulch post installation.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0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Grade Drip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3745706" cy="37338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48ABD1"/>
                </a:solidFill>
              </a:rPr>
              <a:t>Benefits: </a:t>
            </a:r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Easy to install</a:t>
            </a:r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Inexpensive to install</a:t>
            </a:r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Easy to repair</a:t>
            </a:r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Delivers water directly </a:t>
            </a:r>
            <a:br>
              <a:rPr lang="en-US" sz="2000" dirty="0" smtClean="0"/>
            </a:br>
            <a:r>
              <a:rPr lang="en-US" sz="2000" dirty="0" smtClean="0"/>
              <a:t>to roots</a:t>
            </a:r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No overspray</a:t>
            </a:r>
          </a:p>
          <a:p>
            <a:pPr lvl="1">
              <a:buFont typeface="Wingdings" charset="2"/>
              <a:buChar char="ü"/>
            </a:pPr>
            <a:r>
              <a:rPr lang="en-US" sz="2000" dirty="0" smtClean="0"/>
              <a:t>Slower delivery of water</a:t>
            </a:r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95799" y="1600200"/>
            <a:ext cx="4448549" cy="373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Issues: </a:t>
            </a:r>
          </a:p>
          <a:p>
            <a:pPr lvl="1"/>
            <a:r>
              <a:rPr lang="en-US" sz="2000" dirty="0" smtClean="0"/>
              <a:t>Requires more Maintenance</a:t>
            </a:r>
          </a:p>
          <a:p>
            <a:pPr lvl="1"/>
            <a:r>
              <a:rPr lang="en-US" sz="2000" dirty="0" smtClean="0"/>
              <a:t>Difficult to Schedule</a:t>
            </a:r>
          </a:p>
          <a:p>
            <a:pPr lvl="1"/>
            <a:r>
              <a:rPr lang="en-US" sz="2000" dirty="0" smtClean="0"/>
              <a:t>Can’t see it </a:t>
            </a:r>
            <a:r>
              <a:rPr lang="en-US" sz="2000" dirty="0"/>
              <a:t>running /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needs inspection</a:t>
            </a:r>
          </a:p>
          <a:p>
            <a:pPr lvl="1"/>
            <a:r>
              <a:rPr lang="en-US" sz="2000" dirty="0" smtClean="0"/>
              <a:t>Long term sustainability</a:t>
            </a:r>
          </a:p>
          <a:p>
            <a:pPr lvl="1"/>
            <a:r>
              <a:rPr lang="en-US" sz="2000" dirty="0" smtClean="0"/>
              <a:t>Damage from wildlife </a:t>
            </a:r>
          </a:p>
          <a:p>
            <a:pPr lvl="1"/>
            <a:r>
              <a:rPr lang="en-US" sz="2000" dirty="0" smtClean="0"/>
              <a:t>Requires </a:t>
            </a:r>
            <a:r>
              <a:rPr lang="en-US" sz="2000" dirty="0" err="1" smtClean="0"/>
              <a:t>Fertigation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1112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Inline </a:t>
            </a:r>
            <a:br>
              <a:rPr lang="en-US" dirty="0" smtClean="0"/>
            </a:br>
            <a:r>
              <a:rPr lang="en-US" dirty="0" smtClean="0"/>
              <a:t>Drip Wetting Pattern</a:t>
            </a:r>
            <a:endParaRPr lang="en-US" dirty="0"/>
          </a:p>
        </p:txBody>
      </p:sp>
      <p:pic>
        <p:nvPicPr>
          <p:cNvPr id="4" name="Content Placeholder 3" descr="InlineDrip_wettingpattern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3" b="18341"/>
          <a:stretch/>
        </p:blipFill>
        <p:spPr>
          <a:xfrm>
            <a:off x="0" y="2080188"/>
            <a:ext cx="9144000" cy="3867589"/>
          </a:xfrm>
        </p:spPr>
      </p:pic>
    </p:spTree>
    <p:extLst>
      <p:ext uri="{BB962C8B-B14F-4D97-AF65-F5344CB8AC3E}">
        <p14:creationId xmlns:p14="http://schemas.microsoft.com/office/powerpoint/2010/main" val="39285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058" y="985276"/>
            <a:ext cx="4735194" cy="1725981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Traditional Inline Drip Irrigation </a:t>
            </a:r>
            <a:br>
              <a:rPr lang="en-US" sz="4400" dirty="0" smtClean="0"/>
            </a:br>
            <a:r>
              <a:rPr lang="en-US" sz="4400" dirty="0" smtClean="0"/>
              <a:t>Can Have High Application Rates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837"/>
            <a:ext cx="4370888" cy="290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515" y="3008420"/>
            <a:ext cx="4796485" cy="294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456198"/>
              </p:ext>
            </p:extLst>
          </p:nvPr>
        </p:nvGraphicFramePr>
        <p:xfrm>
          <a:off x="5375958" y="607696"/>
          <a:ext cx="3350236" cy="20140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7559"/>
                <a:gridCol w="837559"/>
                <a:gridCol w="837559"/>
                <a:gridCol w="837559"/>
              </a:tblGrid>
              <a:tr h="222918">
                <a:tc gridSpan="4"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Emitter Flow Rate=1.0 GPH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56143" marR="56143" marT="28072" marB="28072">
                    <a:solidFill>
                      <a:srgbClr val="00496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22918">
                <a:tc rowSpan="2">
                  <a:txBody>
                    <a:bodyPr/>
                    <a:lstStyle/>
                    <a:p>
                      <a:r>
                        <a:rPr lang="en-US" sz="1100" b="1" dirty="0" smtClean="0"/>
                        <a:t>Row Spacing</a:t>
                      </a:r>
                      <a:endParaRPr lang="en-US" sz="1100" b="1" dirty="0"/>
                    </a:p>
                  </a:txBody>
                  <a:tcPr marL="56143" marR="56143" marT="28072" marB="28072"/>
                </a:tc>
                <a:tc gridSpan="3">
                  <a:txBody>
                    <a:bodyPr/>
                    <a:lstStyle/>
                    <a:p>
                      <a:r>
                        <a:rPr lang="en-US" sz="1100" b="1" dirty="0" smtClean="0"/>
                        <a:t>Emitter Spacing</a:t>
                      </a:r>
                      <a:endParaRPr lang="en-US" sz="1100" b="1" dirty="0"/>
                    </a:p>
                  </a:txBody>
                  <a:tcPr marL="56143" marR="56143" marT="28072" marB="2807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2918">
                <a:tc vMerge="1">
                  <a:txBody>
                    <a:bodyPr/>
                    <a:lstStyle/>
                    <a:p>
                      <a:endParaRPr lang="en-US" sz="1100"/>
                    </a:p>
                  </a:txBody>
                  <a:tcPr marL="56143" marR="56143" marT="28072" marB="28072"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12”</a:t>
                      </a:r>
                      <a:endParaRPr lang="en-US" sz="1100" b="1" dirty="0"/>
                    </a:p>
                  </a:txBody>
                  <a:tcPr marL="56143" marR="56143" marT="28072" marB="28072"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18”</a:t>
                      </a:r>
                      <a:endParaRPr lang="en-US" sz="1100" b="1" dirty="0"/>
                    </a:p>
                  </a:txBody>
                  <a:tcPr marL="56143" marR="56143" marT="28072" marB="28072"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24”</a:t>
                      </a:r>
                      <a:endParaRPr lang="en-US" sz="1100" b="1" dirty="0"/>
                    </a:p>
                  </a:txBody>
                  <a:tcPr marL="56143" marR="56143" marT="28072" marB="28072"/>
                </a:tc>
              </a:tr>
              <a:tr h="22291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12”</a:t>
                      </a:r>
                      <a:endParaRPr lang="en-US" sz="1100" dirty="0"/>
                    </a:p>
                  </a:txBody>
                  <a:tcPr marL="56143" marR="56143" marT="28072" marB="28072">
                    <a:solidFill>
                      <a:srgbClr val="DDD4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1.60</a:t>
                      </a:r>
                      <a:endParaRPr lang="en-US" sz="1100" dirty="0"/>
                    </a:p>
                  </a:txBody>
                  <a:tcPr marL="56143" marR="56143" marT="28072" marB="28072">
                    <a:solidFill>
                      <a:srgbClr val="DDD4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1.07</a:t>
                      </a:r>
                      <a:endParaRPr lang="en-US" sz="1100" dirty="0"/>
                    </a:p>
                  </a:txBody>
                  <a:tcPr marL="56143" marR="56143" marT="28072" marB="28072">
                    <a:solidFill>
                      <a:srgbClr val="DDD4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0.80</a:t>
                      </a:r>
                      <a:endParaRPr lang="en-US" sz="1100" dirty="0"/>
                    </a:p>
                  </a:txBody>
                  <a:tcPr marL="56143" marR="56143" marT="28072" marB="28072">
                    <a:solidFill>
                      <a:srgbClr val="DDD4C1"/>
                    </a:solidFill>
                  </a:tcPr>
                </a:tc>
              </a:tr>
              <a:tr h="22291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14”</a:t>
                      </a:r>
                      <a:endParaRPr lang="en-US" sz="1100" dirty="0"/>
                    </a:p>
                  </a:txBody>
                  <a:tcPr marL="56143" marR="56143" marT="28072" marB="28072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1.38</a:t>
                      </a:r>
                      <a:endParaRPr lang="en-US" sz="1100" dirty="0"/>
                    </a:p>
                  </a:txBody>
                  <a:tcPr marL="56143" marR="56143" marT="28072" marB="28072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0.92</a:t>
                      </a:r>
                      <a:endParaRPr lang="en-US" sz="1100" dirty="0"/>
                    </a:p>
                  </a:txBody>
                  <a:tcPr marL="56143" marR="56143" marT="28072" marB="28072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0.69</a:t>
                      </a:r>
                      <a:endParaRPr lang="en-US" sz="1100" dirty="0"/>
                    </a:p>
                  </a:txBody>
                  <a:tcPr marL="56143" marR="56143" marT="28072" marB="28072"/>
                </a:tc>
              </a:tr>
              <a:tr h="22291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16”</a:t>
                      </a:r>
                      <a:endParaRPr lang="en-US" sz="1100" dirty="0"/>
                    </a:p>
                  </a:txBody>
                  <a:tcPr marL="56143" marR="56143" marT="28072" marB="28072">
                    <a:solidFill>
                      <a:srgbClr val="DDD4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1.20</a:t>
                      </a:r>
                      <a:endParaRPr lang="en-US" sz="1100" dirty="0"/>
                    </a:p>
                  </a:txBody>
                  <a:tcPr marL="56143" marR="56143" marT="28072" marB="28072">
                    <a:solidFill>
                      <a:srgbClr val="DDD4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0.80</a:t>
                      </a:r>
                      <a:endParaRPr lang="en-US" sz="1100" dirty="0"/>
                    </a:p>
                  </a:txBody>
                  <a:tcPr marL="56143" marR="56143" marT="28072" marB="28072">
                    <a:solidFill>
                      <a:srgbClr val="DDD4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0.60</a:t>
                      </a:r>
                      <a:endParaRPr lang="en-US" sz="1100" dirty="0"/>
                    </a:p>
                  </a:txBody>
                  <a:tcPr marL="56143" marR="56143" marT="28072" marB="28072">
                    <a:solidFill>
                      <a:srgbClr val="DDD4C1"/>
                    </a:solidFill>
                  </a:tcPr>
                </a:tc>
              </a:tr>
              <a:tr h="22291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18”</a:t>
                      </a:r>
                      <a:endParaRPr lang="en-US" sz="1100" dirty="0"/>
                    </a:p>
                  </a:txBody>
                  <a:tcPr marL="56143" marR="56143" marT="28072" marB="28072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1.07</a:t>
                      </a:r>
                      <a:endParaRPr lang="en-US" sz="1100" dirty="0"/>
                    </a:p>
                  </a:txBody>
                  <a:tcPr marL="56143" marR="56143" marT="28072" marB="28072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0.71</a:t>
                      </a:r>
                      <a:endParaRPr lang="en-US" sz="1100" dirty="0"/>
                    </a:p>
                  </a:txBody>
                  <a:tcPr marL="56143" marR="56143" marT="28072" marB="28072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0.53</a:t>
                      </a:r>
                      <a:endParaRPr lang="en-US" sz="1100" dirty="0"/>
                    </a:p>
                  </a:txBody>
                  <a:tcPr marL="56143" marR="56143" marT="28072" marB="28072"/>
                </a:tc>
              </a:tr>
              <a:tr h="22291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20”</a:t>
                      </a:r>
                      <a:endParaRPr lang="en-US" sz="1100" dirty="0"/>
                    </a:p>
                  </a:txBody>
                  <a:tcPr marL="56143" marR="56143" marT="28072" marB="28072">
                    <a:solidFill>
                      <a:srgbClr val="DDD4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0.96</a:t>
                      </a:r>
                      <a:endParaRPr lang="en-US" sz="1100" dirty="0"/>
                    </a:p>
                  </a:txBody>
                  <a:tcPr marL="56143" marR="56143" marT="28072" marB="28072">
                    <a:solidFill>
                      <a:srgbClr val="DDD4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0.64</a:t>
                      </a:r>
                      <a:endParaRPr lang="en-US" sz="1100" dirty="0"/>
                    </a:p>
                  </a:txBody>
                  <a:tcPr marL="56143" marR="56143" marT="28072" marB="28072">
                    <a:solidFill>
                      <a:srgbClr val="DDD4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0.48</a:t>
                      </a:r>
                      <a:endParaRPr lang="en-US" sz="1100" dirty="0"/>
                    </a:p>
                  </a:txBody>
                  <a:tcPr marL="56143" marR="56143" marT="28072" marB="28072">
                    <a:solidFill>
                      <a:srgbClr val="DDD4C1"/>
                    </a:solidFill>
                  </a:tcPr>
                </a:tc>
              </a:tr>
              <a:tr h="222918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24”</a:t>
                      </a:r>
                      <a:endParaRPr lang="en-US" sz="1100" dirty="0"/>
                    </a:p>
                  </a:txBody>
                  <a:tcPr marL="56143" marR="56143" marT="28072" marB="28072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0.80</a:t>
                      </a:r>
                      <a:endParaRPr lang="en-US" sz="1100" dirty="0"/>
                    </a:p>
                  </a:txBody>
                  <a:tcPr marL="56143" marR="56143" marT="28072" marB="28072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0.53</a:t>
                      </a:r>
                      <a:endParaRPr lang="en-US" sz="1100" dirty="0"/>
                    </a:p>
                  </a:txBody>
                  <a:tcPr marL="56143" marR="56143" marT="28072" marB="28072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0.40</a:t>
                      </a:r>
                      <a:endParaRPr lang="en-US" sz="1100" dirty="0"/>
                    </a:p>
                  </a:txBody>
                  <a:tcPr marL="56143" marR="56143" marT="28072" marB="28072"/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6043804" y="1048557"/>
            <a:ext cx="718055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533400"/>
            <a:ext cx="8342541" cy="990600"/>
          </a:xfrm>
        </p:spPr>
        <p:txBody>
          <a:bodyPr/>
          <a:lstStyle/>
          <a:p>
            <a:r>
              <a:rPr lang="en-US" dirty="0" smtClean="0"/>
              <a:t>Point Source Drip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2" b="12475"/>
          <a:stretch/>
        </p:blipFill>
        <p:spPr>
          <a:xfrm>
            <a:off x="0" y="1636103"/>
            <a:ext cx="9144000" cy="43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50032"/>
      </p:ext>
    </p:extLst>
  </p:cSld>
  <p:clrMapOvr>
    <a:masterClrMapping/>
  </p:clrMapOvr>
  <p:transition xmlns:p14="http://schemas.microsoft.com/office/powerpoint/2010/main" spd="slow" advClick="0" advTm="8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959929"/>
          </a:xfrm>
          <a:prstGeom prst="rect">
            <a:avLst/>
          </a:prstGeom>
          <a:solidFill>
            <a:srgbClr val="DDD4C1">
              <a:alpha val="33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DD4C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01" y="-30976"/>
            <a:ext cx="9210081" cy="690756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1172" y="566739"/>
            <a:ext cx="3209472" cy="1619475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200" dirty="0" smtClean="0">
                <a:solidFill>
                  <a:srgbClr val="48ABD1"/>
                </a:solidFill>
                <a:latin typeface="Arial Black"/>
                <a:cs typeface="Arial Black"/>
              </a:rPr>
              <a:t>A few simple changes </a:t>
            </a:r>
            <a:r>
              <a:rPr lang="en-US" sz="1200" dirty="0" smtClean="0">
                <a:solidFill>
                  <a:schemeClr val="bg1"/>
                </a:solidFill>
              </a:rPr>
              <a:t>can dramatically </a:t>
            </a:r>
            <a:br>
              <a:rPr lang="en-US" sz="1200" dirty="0" smtClean="0">
                <a:solidFill>
                  <a:schemeClr val="bg1"/>
                </a:solidFill>
              </a:rPr>
            </a:br>
            <a:r>
              <a:rPr lang="en-US" sz="1200" dirty="0" smtClean="0">
                <a:solidFill>
                  <a:schemeClr val="bg1"/>
                </a:solidFill>
              </a:rPr>
              <a:t>reduce outdoor water use and achieve the mandatory water use reduction in California.</a:t>
            </a:r>
          </a:p>
        </p:txBody>
      </p:sp>
    </p:spTree>
    <p:extLst>
      <p:ext uri="{BB962C8B-B14F-4D97-AF65-F5344CB8AC3E}">
        <p14:creationId xmlns:p14="http://schemas.microsoft.com/office/powerpoint/2010/main" val="356768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533400"/>
            <a:ext cx="8145517" cy="990600"/>
          </a:xfrm>
        </p:spPr>
        <p:txBody>
          <a:bodyPr/>
          <a:lstStyle/>
          <a:p>
            <a:r>
              <a:rPr lang="en-US" dirty="0" smtClean="0"/>
              <a:t>Drip Emitters are Measured </a:t>
            </a:r>
            <a:br>
              <a:rPr lang="en-US" dirty="0" smtClean="0"/>
            </a:br>
            <a:r>
              <a:rPr lang="en-US" dirty="0" smtClean="0"/>
              <a:t>in GPH (Gallons </a:t>
            </a:r>
            <a:r>
              <a:rPr lang="en-US" dirty="0"/>
              <a:t>p</a:t>
            </a:r>
            <a:r>
              <a:rPr lang="en-US" dirty="0" smtClean="0"/>
              <a:t>er Hour)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8" b="16611"/>
          <a:stretch/>
        </p:blipFill>
        <p:spPr>
          <a:xfrm>
            <a:off x="0" y="1932161"/>
            <a:ext cx="9144000" cy="4012348"/>
          </a:xfrm>
        </p:spPr>
      </p:pic>
    </p:spTree>
    <p:extLst>
      <p:ext uri="{BB962C8B-B14F-4D97-AF65-F5344CB8AC3E}">
        <p14:creationId xmlns:p14="http://schemas.microsoft.com/office/powerpoint/2010/main" val="116201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9" t="23193" r="32833" b="27183"/>
          <a:stretch/>
        </p:blipFill>
        <p:spPr>
          <a:xfrm>
            <a:off x="4495547" y="2781375"/>
            <a:ext cx="2431163" cy="2539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 Series Filtration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Recommend 100 </a:t>
            </a:r>
            <a:r>
              <a:rPr lang="en-US" sz="2000" dirty="0"/>
              <a:t>mesh </a:t>
            </a:r>
            <a:r>
              <a:rPr lang="en-US" sz="2000" dirty="0" smtClean="0"/>
              <a:t>filtration for dirty water systems</a:t>
            </a:r>
          </a:p>
          <a:p>
            <a:r>
              <a:rPr lang="en-US" sz="2000" dirty="0" smtClean="0"/>
              <a:t>60 mesh filter on MP800SR 90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73" y="2791368"/>
            <a:ext cx="2585454" cy="233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9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PRESENTED BY: Chris Roesink CLIA, CID, CIC, CWCM, CLT-I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Smart Control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0" b="50002"/>
          <a:stretch/>
        </p:blipFill>
        <p:spPr>
          <a:xfrm>
            <a:off x="0" y="3700710"/>
            <a:ext cx="9144000" cy="315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PRO-C Controller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3" b="13650"/>
          <a:stretch/>
        </p:blipFill>
        <p:spPr>
          <a:xfrm>
            <a:off x="0" y="1534821"/>
            <a:ext cx="9144000" cy="440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0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2982164" cy="2204844"/>
          </a:xfrm>
        </p:spPr>
        <p:txBody>
          <a:bodyPr/>
          <a:lstStyle/>
          <a:p>
            <a:r>
              <a:rPr lang="en-US" dirty="0" smtClean="0"/>
              <a:t>Solar Sync</a:t>
            </a:r>
            <a:br>
              <a:rPr lang="en-US" dirty="0" smtClean="0"/>
            </a:br>
            <a:r>
              <a:rPr lang="en-US" dirty="0" smtClean="0"/>
              <a:t>Built In</a:t>
            </a: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 r="19319"/>
          <a:stretch/>
        </p:blipFill>
        <p:spPr>
          <a:xfrm>
            <a:off x="3797198" y="0"/>
            <a:ext cx="5346802" cy="595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8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8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C5986"/>
                </a:solidFill>
                <a:cs typeface="Arial" charset="0"/>
              </a:rPr>
              <a:t>Solar Sync: Affordable, Simple Weather Based Control  </a:t>
            </a:r>
            <a:endParaRPr lang="en-US" dirty="0" smtClean="0">
              <a:solidFill>
                <a:srgbClr val="0C5986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757729"/>
            <a:ext cx="5160288" cy="4178989"/>
          </a:xfrm>
        </p:spPr>
        <p:txBody>
          <a:bodyPr>
            <a:normAutofit fontScale="92500" lnSpcReduction="20000"/>
          </a:bodyPr>
          <a:lstStyle/>
          <a:p>
            <a:pPr marL="336550" indent="-336550" defTabSz="113030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Adjusts watering to changes in climate conditions</a:t>
            </a:r>
          </a:p>
          <a:p>
            <a:pPr marL="336550" indent="-336550" defTabSz="113030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Most economical solution </a:t>
            </a:r>
            <a:br>
              <a:rPr lang="en-US" dirty="0" smtClean="0"/>
            </a:br>
            <a:r>
              <a:rPr lang="en-US" dirty="0" smtClean="0"/>
              <a:t>for weather-based control</a:t>
            </a:r>
          </a:p>
          <a:p>
            <a:pPr marL="336550" indent="-336550" defTabSz="113030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Simple to program and install</a:t>
            </a:r>
          </a:p>
          <a:p>
            <a:pPr marL="336550" indent="-336550" defTabSz="113030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Reduces water usage and improves </a:t>
            </a:r>
            <a:br>
              <a:rPr lang="en-US" dirty="0" smtClean="0"/>
            </a:br>
            <a:r>
              <a:rPr lang="en-US" dirty="0" smtClean="0"/>
              <a:t>plant health</a:t>
            </a:r>
          </a:p>
          <a:p>
            <a:pPr marL="336550" indent="-336550" defTabSz="113030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Great for all installations and qualifies for many water conservation rebate programs!</a:t>
            </a:r>
          </a:p>
          <a:p>
            <a:pPr marL="336550" indent="-336550" defTabSz="1130300">
              <a:lnSpc>
                <a:spcPct val="110000"/>
              </a:lnSpc>
              <a:spcAft>
                <a:spcPts val="1200"/>
              </a:spcAft>
              <a:defRPr/>
            </a:pPr>
            <a:r>
              <a:rPr lang="en-US" dirty="0"/>
              <a:t>Easily convert X-Core, Pro-C, ICC, </a:t>
            </a:r>
            <a:br>
              <a:rPr lang="en-US" dirty="0"/>
            </a:br>
            <a:r>
              <a:rPr lang="en-US" dirty="0"/>
              <a:t>I-Core, and ACC to </a:t>
            </a:r>
            <a:r>
              <a:rPr lang="en-US" b="1" dirty="0">
                <a:solidFill>
                  <a:srgbClr val="48ABD1"/>
                </a:solidFill>
              </a:rPr>
              <a:t>smart control</a:t>
            </a:r>
          </a:p>
          <a:p>
            <a:pPr marL="336550" indent="-336550" defTabSz="113030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lnSpc>
                <a:spcPct val="110000"/>
              </a:lnSpc>
              <a:spcAft>
                <a:spcPts val="1200"/>
              </a:spcAft>
              <a:buClr>
                <a:schemeClr val="accent2"/>
              </a:buClr>
              <a:buFont typeface="Arial"/>
              <a:buChar char="•"/>
              <a:defRPr/>
            </a:pPr>
            <a:endParaRPr lang="en-US" sz="2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 descr="SensorSpread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19894" r="25079" b="41376"/>
          <a:stretch/>
        </p:blipFill>
        <p:spPr>
          <a:xfrm>
            <a:off x="5358132" y="2058836"/>
            <a:ext cx="3222174" cy="3136478"/>
          </a:xfrm>
          <a:prstGeom prst="ellipse">
            <a:avLst/>
          </a:prstGeom>
          <a:ln w="101600" cap="rnd">
            <a:solidFill>
              <a:srgbClr val="47ABD1"/>
            </a:solidFill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896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6"/>
          <p:cNvSpPr>
            <a:spLocks noGrp="1"/>
          </p:cNvSpPr>
          <p:nvPr>
            <p:ph type="title"/>
          </p:nvPr>
        </p:nvSpPr>
        <p:spPr>
          <a:xfrm>
            <a:off x="466725" y="33824"/>
            <a:ext cx="4122318" cy="213985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C5986"/>
                </a:solidFill>
                <a:cs typeface="Arial" charset="0"/>
              </a:rPr>
              <a:t>What is Smart </a:t>
            </a:r>
            <a:br>
              <a:rPr lang="en-US" b="1" dirty="0" smtClean="0">
                <a:solidFill>
                  <a:srgbClr val="0C5986"/>
                </a:solidFill>
                <a:cs typeface="Arial" charset="0"/>
              </a:rPr>
            </a:br>
            <a:r>
              <a:rPr lang="en-US" b="1" dirty="0" smtClean="0">
                <a:solidFill>
                  <a:srgbClr val="0C5986"/>
                </a:solidFill>
                <a:cs typeface="Arial" charset="0"/>
              </a:rPr>
              <a:t>Control? </a:t>
            </a:r>
            <a:endParaRPr lang="en-US" dirty="0" smtClean="0">
              <a:solidFill>
                <a:srgbClr val="0C5986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6725" y="2002279"/>
            <a:ext cx="4208022" cy="3941321"/>
          </a:xfrm>
        </p:spPr>
        <p:txBody>
          <a:bodyPr>
            <a:normAutofit lnSpcReduction="10000"/>
          </a:bodyPr>
          <a:lstStyle/>
          <a:p>
            <a:pPr marL="336550" indent="-336550" defTabSz="11303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Controllers that estimate or measure depletion of available plant soil moisture in order to operate an irrigation system, replenishing water as needed while minimizing excess </a:t>
            </a:r>
            <a:br>
              <a:rPr lang="en-US" dirty="0" smtClean="0"/>
            </a:br>
            <a:r>
              <a:rPr lang="en-US" dirty="0" smtClean="0"/>
              <a:t>water use</a:t>
            </a:r>
          </a:p>
          <a:p>
            <a:pPr marL="336550" indent="-336550" defTabSz="11303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EPA’s </a:t>
            </a:r>
            <a:r>
              <a:rPr lang="en-US" dirty="0" err="1" smtClean="0"/>
              <a:t>WaterSense</a:t>
            </a:r>
            <a:r>
              <a:rPr lang="en-US" dirty="0" smtClean="0"/>
              <a:t> protocol performance testing measures the water applied by properly installed and programmed smart controller without human intervention</a:t>
            </a:r>
          </a:p>
        </p:txBody>
      </p:sp>
      <p:pic>
        <p:nvPicPr>
          <p:cNvPr id="3" name="Picture 2" descr="WaterSmart_AD_Lawn and Landscap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" t="7951" r="4048" b="33656"/>
          <a:stretch/>
        </p:blipFill>
        <p:spPr>
          <a:xfrm>
            <a:off x="4646602" y="0"/>
            <a:ext cx="4497398" cy="40201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51373" y="4059095"/>
            <a:ext cx="4492628" cy="1877623"/>
          </a:xfrm>
          <a:prstGeom prst="rect">
            <a:avLst/>
          </a:prstGeom>
          <a:solidFill>
            <a:srgbClr val="DDD4C1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57805" y="4409689"/>
            <a:ext cx="3677468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30300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1200" dirty="0">
                <a:solidFill>
                  <a:srgbClr val="3F413B"/>
                </a:solidFill>
              </a:rPr>
              <a:t>Solar Sync has met the stringent </a:t>
            </a:r>
            <a:r>
              <a:rPr lang="en-US" sz="1200" dirty="0" err="1">
                <a:solidFill>
                  <a:srgbClr val="3F413B"/>
                </a:solidFill>
              </a:rPr>
              <a:t>WaterSense</a:t>
            </a:r>
            <a:r>
              <a:rPr lang="en-US" sz="1200" dirty="0">
                <a:solidFill>
                  <a:srgbClr val="3F413B"/>
                </a:solidFill>
              </a:rPr>
              <a:t> test guidelines and all Hunter AC powered controllers have been </a:t>
            </a:r>
            <a:r>
              <a:rPr lang="en-US" sz="1200" dirty="0" smtClean="0">
                <a:solidFill>
                  <a:srgbClr val="3F413B"/>
                </a:solidFill>
              </a:rPr>
              <a:t>certified</a:t>
            </a:r>
          </a:p>
          <a:p>
            <a:pPr defTabSz="1130300"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1200" dirty="0" smtClean="0">
                <a:solidFill>
                  <a:srgbClr val="3F413B"/>
                </a:solidFill>
              </a:rPr>
              <a:t>For </a:t>
            </a:r>
            <a:r>
              <a:rPr lang="en-US" sz="1200" dirty="0">
                <a:solidFill>
                  <a:srgbClr val="3F413B"/>
                </a:solidFill>
              </a:rPr>
              <a:t>optimum results, it is important that systems utilize proper design, installation and maintenance  </a:t>
            </a:r>
          </a:p>
        </p:txBody>
      </p:sp>
      <p:pic>
        <p:nvPicPr>
          <p:cNvPr id="8" name="Picture 7" descr="WSLabel_certbody_ICC-ES_Process_outlin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009" y="1781766"/>
            <a:ext cx="885446" cy="104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2746" y="1884363"/>
            <a:ext cx="4091153" cy="4067937"/>
          </a:xfrm>
        </p:spPr>
        <p:txBody>
          <a:bodyPr>
            <a:normAutofit/>
          </a:bodyPr>
          <a:lstStyle/>
          <a:p>
            <a:pPr lvl="1" indent="-336550" defTabSz="1130300">
              <a:lnSpc>
                <a:spcPct val="900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en-US" sz="2000" dirty="0"/>
              <a:t>Most controller schedules are not adjusted for seasonal watering requirements</a:t>
            </a:r>
          </a:p>
          <a:p>
            <a:pPr lvl="1" indent="-336550" defTabSz="1130300">
              <a:lnSpc>
                <a:spcPct val="90000"/>
              </a:lnSpc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en-US" sz="2000" dirty="0"/>
              <a:t>Significant water savings can be achieved by watering to ET</a:t>
            </a:r>
          </a:p>
        </p:txBody>
      </p:sp>
      <p:graphicFrame>
        <p:nvGraphicFramePr>
          <p:cNvPr id="2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0744906"/>
              </p:ext>
            </p:extLst>
          </p:nvPr>
        </p:nvGraphicFramePr>
        <p:xfrm>
          <a:off x="3429000" y="2590800"/>
          <a:ext cx="5715000" cy="341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r:id="rId3" imgW="6706181" imgH="4334632" progId="Excel.Sheet.8">
                  <p:embed/>
                </p:oleObj>
              </mc:Choice>
              <mc:Fallback>
                <p:oleObj r:id="rId3" imgW="6706181" imgH="4334632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590800"/>
                        <a:ext cx="5715000" cy="341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6"/>
          <p:cNvSpPr txBox="1">
            <a:spLocks/>
          </p:cNvSpPr>
          <p:nvPr/>
        </p:nvSpPr>
        <p:spPr>
          <a:xfrm>
            <a:off x="466725" y="33824"/>
            <a:ext cx="4122318" cy="2139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0C5986"/>
                </a:solidFill>
                <a:cs typeface="Arial" charset="0"/>
              </a:rPr>
              <a:t>What is Smart </a:t>
            </a:r>
            <a:br>
              <a:rPr lang="en-US" smtClean="0">
                <a:solidFill>
                  <a:srgbClr val="0C5986"/>
                </a:solidFill>
                <a:cs typeface="Arial" charset="0"/>
              </a:rPr>
            </a:br>
            <a:r>
              <a:rPr lang="en-US" smtClean="0">
                <a:solidFill>
                  <a:srgbClr val="0C5986"/>
                </a:solidFill>
                <a:cs typeface="Arial" charset="0"/>
              </a:rPr>
              <a:t>Control? </a:t>
            </a:r>
            <a:endParaRPr lang="en-US" dirty="0" smtClean="0">
              <a:solidFill>
                <a:srgbClr val="0C59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6"/>
          <p:cNvSpPr>
            <a:spLocks noGrp="1"/>
          </p:cNvSpPr>
          <p:nvPr>
            <p:ph type="title"/>
          </p:nvPr>
        </p:nvSpPr>
        <p:spPr>
          <a:xfrm>
            <a:off x="466725" y="22860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cs typeface="Arial"/>
              </a:rPr>
              <a:t>What is ET?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6725" y="1533768"/>
            <a:ext cx="7410224" cy="37544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Evapotranspiration (ET) </a:t>
            </a:r>
          </a:p>
          <a:p>
            <a:pPr>
              <a:defRPr/>
            </a:pPr>
            <a:r>
              <a:rPr lang="en-US" dirty="0"/>
              <a:t>The science of estimating how much moisture the plants and soil have lost due to weather </a:t>
            </a:r>
            <a:r>
              <a:rPr lang="en-US" dirty="0" smtClean="0"/>
              <a:t>conditions; </a:t>
            </a:r>
            <a:r>
              <a:rPr lang="en-US" dirty="0"/>
              <a:t>used to calculate irrigation </a:t>
            </a:r>
            <a:r>
              <a:rPr lang="en-US" dirty="0" smtClean="0"/>
              <a:t>amounts</a:t>
            </a:r>
            <a:endParaRPr lang="en-US" dirty="0"/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144740" y="3420236"/>
            <a:ext cx="2534010" cy="2357429"/>
            <a:chOff x="276" y="1884"/>
            <a:chExt cx="1600" cy="1515"/>
          </a:xfrm>
        </p:grpSpPr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6" y="1884"/>
              <a:ext cx="1600" cy="1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276" y="3176"/>
              <a:ext cx="1597" cy="223"/>
            </a:xfrm>
            <a:prstGeom prst="rect">
              <a:avLst/>
            </a:prstGeom>
            <a:solidFill>
              <a:srgbClr val="004965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</a:rPr>
                <a:t>CIMIS illustration</a:t>
              </a:r>
            </a:p>
          </p:txBody>
        </p:sp>
      </p:grp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4501877" y="4495390"/>
            <a:ext cx="3281575" cy="985462"/>
          </a:xfrm>
          <a:prstGeom prst="leftArrow">
            <a:avLst>
              <a:gd name="adj1" fmla="val 64361"/>
              <a:gd name="adj2" fmla="val 77434"/>
            </a:avLst>
          </a:prstGeom>
          <a:solidFill>
            <a:srgbClr val="48ABD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Soil reservoir = moisture available to root zone</a:t>
            </a: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4627562" y="3148819"/>
            <a:ext cx="3218222" cy="925858"/>
          </a:xfrm>
          <a:prstGeom prst="leftArrow">
            <a:avLst>
              <a:gd name="adj1" fmla="val 64361"/>
              <a:gd name="adj2" fmla="val 67252"/>
            </a:avLst>
          </a:prstGeom>
          <a:solidFill>
            <a:srgbClr val="48ABD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</a:rPr>
              <a:t>Atmospheric conditions act on plants &amp; soil</a:t>
            </a:r>
          </a:p>
        </p:txBody>
      </p:sp>
    </p:spTree>
    <p:extLst>
      <p:ext uri="{BB962C8B-B14F-4D97-AF65-F5344CB8AC3E}">
        <p14:creationId xmlns:p14="http://schemas.microsoft.com/office/powerpoint/2010/main" val="29838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  <p:bldP spid="16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6"/>
          <p:cNvSpPr>
            <a:spLocks noGrp="1"/>
          </p:cNvSpPr>
          <p:nvPr>
            <p:ph type="title"/>
          </p:nvPr>
        </p:nvSpPr>
        <p:spPr>
          <a:xfrm>
            <a:off x="466724" y="228600"/>
            <a:ext cx="4815739" cy="286441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0C5986"/>
                </a:solidFill>
                <a:cs typeface="Arial" charset="0"/>
              </a:rPr>
              <a:t>Solar Sync </a:t>
            </a:r>
            <a:r>
              <a:rPr lang="en-US" dirty="0" smtClean="0">
                <a:solidFill>
                  <a:srgbClr val="0C5986"/>
                </a:solidFill>
                <a:cs typeface="Arial" charset="0"/>
              </a:rPr>
              <a:t>Sensor Gathers </a:t>
            </a:r>
            <a:r>
              <a:rPr lang="en-US" dirty="0">
                <a:solidFill>
                  <a:srgbClr val="0C5986"/>
                </a:solidFill>
                <a:cs typeface="Arial" charset="0"/>
              </a:rPr>
              <a:t>On-Site Weather</a:t>
            </a:r>
            <a:endParaRPr lang="en-US" dirty="0">
              <a:solidFill>
                <a:srgbClr val="0C5986"/>
              </a:solidFill>
              <a:cs typeface="Arial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9380" y="2982890"/>
            <a:ext cx="4706661" cy="3754437"/>
          </a:xfrm>
        </p:spPr>
        <p:txBody>
          <a:bodyPr>
            <a:normAutofit/>
          </a:bodyPr>
          <a:lstStyle/>
          <a:p>
            <a:pPr lvl="1" indent="-336550" defTabSz="1130300">
              <a:lnSpc>
                <a:spcPct val="900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en-US" sz="2200" dirty="0"/>
              <a:t>Sensor calculates ET based upon on-site solar and  temperature measurements</a:t>
            </a:r>
          </a:p>
          <a:p>
            <a:pPr lvl="1" indent="-336550" defTabSz="1130300">
              <a:lnSpc>
                <a:spcPct val="900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en-US" sz="2200" dirty="0"/>
              <a:t>Rain-</a:t>
            </a:r>
            <a:r>
              <a:rPr lang="en-US" sz="2200" dirty="0" err="1"/>
              <a:t>Clik</a:t>
            </a:r>
            <a:r>
              <a:rPr lang="en-US" sz="2200" dirty="0"/>
              <a:t> and Freeze-</a:t>
            </a:r>
            <a:r>
              <a:rPr lang="en-US" sz="2200" dirty="0" err="1"/>
              <a:t>Clik</a:t>
            </a:r>
            <a:r>
              <a:rPr lang="en-US" sz="2200" dirty="0"/>
              <a:t> ensure system shutdown during rainy/freezing conditions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5652" y="1047394"/>
            <a:ext cx="28971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4892" y="3456282"/>
            <a:ext cx="3232150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66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Conventional </a:t>
            </a:r>
            <a:br>
              <a:rPr lang="en-US" dirty="0" smtClean="0"/>
            </a:br>
            <a:r>
              <a:rPr lang="en-US" dirty="0" smtClean="0"/>
              <a:t>Sprays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33196"/>
            <a:ext cx="3298027" cy="3763963"/>
          </a:xfrm>
        </p:spPr>
        <p:txBody>
          <a:bodyPr/>
          <a:lstStyle/>
          <a:p>
            <a:r>
              <a:rPr lang="en-US" dirty="0" smtClean="0"/>
              <a:t>Subject to misting from winds</a:t>
            </a:r>
          </a:p>
          <a:p>
            <a:r>
              <a:rPr lang="en-US" dirty="0" smtClean="0"/>
              <a:t>Uneven coverage</a:t>
            </a:r>
          </a:p>
          <a:p>
            <a:r>
              <a:rPr lang="en-US" dirty="0" smtClean="0"/>
              <a:t>Create overspray onto hardscape</a:t>
            </a:r>
          </a:p>
          <a:p>
            <a:r>
              <a:rPr lang="en-US" dirty="0" smtClean="0"/>
              <a:t>Apply water at a rate that many soils cannot absorb, creating runoff and water waste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2008" t="1907" r="2008" b="-1907"/>
          <a:stretch/>
        </p:blipFill>
        <p:spPr>
          <a:xfrm>
            <a:off x="4886418" y="1771353"/>
            <a:ext cx="3344022" cy="352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7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6"/>
          <p:cNvSpPr>
            <a:spLocks noGrp="1"/>
          </p:cNvSpPr>
          <p:nvPr>
            <p:ph type="title"/>
          </p:nvPr>
        </p:nvSpPr>
        <p:spPr>
          <a:xfrm>
            <a:off x="466725" y="407793"/>
            <a:ext cx="5057268" cy="2358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0C5986"/>
                </a:solidFill>
                <a:cs typeface="Arial" charset="0"/>
              </a:rPr>
              <a:t>Solar </a:t>
            </a:r>
            <a:r>
              <a:rPr lang="en-US" dirty="0" smtClean="0">
                <a:solidFill>
                  <a:srgbClr val="0C5986"/>
                </a:solidFill>
                <a:cs typeface="Arial" charset="0"/>
              </a:rPr>
              <a:t>Sync Automatic </a:t>
            </a:r>
            <a:r>
              <a:rPr lang="en-US" dirty="0">
                <a:solidFill>
                  <a:srgbClr val="0C5986"/>
                </a:solidFill>
                <a:cs typeface="Arial" charset="0"/>
              </a:rPr>
              <a:t>Daily Adjustment!</a:t>
            </a:r>
            <a:endParaRPr lang="en-US" dirty="0">
              <a:solidFill>
                <a:srgbClr val="0C5986"/>
              </a:solidFill>
              <a:cs typeface="Arial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2897190"/>
            <a:ext cx="5710983" cy="3421286"/>
          </a:xfrm>
        </p:spPr>
        <p:txBody>
          <a:bodyPr>
            <a:normAutofit/>
          </a:bodyPr>
          <a:lstStyle/>
          <a:p>
            <a:pPr lvl="1" indent="-336550" defTabSz="1130300">
              <a:lnSpc>
                <a:spcPct val="900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en-US" sz="2200" dirty="0"/>
              <a:t>Sensor calculates ET based upon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on</a:t>
            </a:r>
            <a:r>
              <a:rPr lang="en-US" sz="2200" dirty="0"/>
              <a:t>-site solar and  temperature measurements</a:t>
            </a:r>
          </a:p>
          <a:p>
            <a:pPr lvl="1" indent="-336550" defTabSz="1130300">
              <a:lnSpc>
                <a:spcPct val="90000"/>
              </a:lnSpc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/>
            </a:pPr>
            <a:r>
              <a:rPr lang="en-US" sz="2200" dirty="0"/>
              <a:t>Rain-</a:t>
            </a:r>
            <a:r>
              <a:rPr lang="en-US" sz="2200" dirty="0" err="1"/>
              <a:t>Clik</a:t>
            </a:r>
            <a:r>
              <a:rPr lang="en-US" sz="2200" dirty="0"/>
              <a:t> and Freeze-</a:t>
            </a:r>
            <a:r>
              <a:rPr lang="en-US" sz="2200" dirty="0" err="1"/>
              <a:t>Clik</a:t>
            </a:r>
            <a:r>
              <a:rPr lang="en-US" sz="2200" dirty="0"/>
              <a:t> ensure system shutdown during rainy</a:t>
            </a:r>
            <a:r>
              <a:rPr lang="en-US" sz="2200" dirty="0" smtClean="0"/>
              <a:t>/</a:t>
            </a:r>
            <a:br>
              <a:rPr lang="en-US" sz="2200" dirty="0" smtClean="0"/>
            </a:br>
            <a:r>
              <a:rPr lang="en-US" sz="2200" dirty="0" smtClean="0"/>
              <a:t>freezing </a:t>
            </a:r>
            <a:r>
              <a:rPr lang="en-US" sz="2200" dirty="0"/>
              <a:t>conditions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4717" y="3012660"/>
            <a:ext cx="273485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548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Seasonal Adjustment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3185"/>
            <a:ext cx="8229600" cy="1073815"/>
          </a:xfrm>
        </p:spPr>
        <p:txBody>
          <a:bodyPr/>
          <a:lstStyle/>
          <a:p>
            <a:r>
              <a:rPr lang="en-US" dirty="0"/>
              <a:t>100% =  Set Run Times for midsummer (peak demand time of year)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62048" y="4233863"/>
            <a:ext cx="1676400" cy="3048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Zone 1</a:t>
            </a:r>
          </a:p>
        </p:txBody>
      </p:sp>
      <p:sp>
        <p:nvSpPr>
          <p:cNvPr id="6" name="Rectangle 5"/>
          <p:cNvSpPr/>
          <p:nvPr/>
        </p:nvSpPr>
        <p:spPr>
          <a:xfrm>
            <a:off x="2838448" y="4233863"/>
            <a:ext cx="1676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Zone 2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4848" y="4233863"/>
            <a:ext cx="1676400" cy="304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Zone 3</a:t>
            </a:r>
          </a:p>
        </p:txBody>
      </p:sp>
      <p:sp>
        <p:nvSpPr>
          <p:cNvPr id="8" name="Rectangle 7"/>
          <p:cNvSpPr/>
          <p:nvPr/>
        </p:nvSpPr>
        <p:spPr>
          <a:xfrm>
            <a:off x="6191248" y="4233863"/>
            <a:ext cx="1676400" cy="304800"/>
          </a:xfrm>
          <a:prstGeom prst="rect">
            <a:avLst/>
          </a:prstGeom>
          <a:solidFill>
            <a:srgbClr val="0049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Zone 4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1127917" y="4734719"/>
            <a:ext cx="76200" cy="1588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62048" y="4767263"/>
            <a:ext cx="7543800" cy="158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15998" y="4773613"/>
            <a:ext cx="941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3:00 AM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1487486" y="3925888"/>
            <a:ext cx="1144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30 minutes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3059111" y="3925888"/>
            <a:ext cx="1146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30 minutes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6415086" y="3924300"/>
            <a:ext cx="1146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30 minutes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4727573" y="3922713"/>
            <a:ext cx="1146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30 minutes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8504" y="2587625"/>
            <a:ext cx="2292352" cy="11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4035423" y="4773613"/>
            <a:ext cx="941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4:00 AM</a:t>
            </a: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7397748" y="4773613"/>
            <a:ext cx="939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5:00 AM</a:t>
            </a:r>
          </a:p>
        </p:txBody>
      </p:sp>
    </p:spTree>
    <p:extLst>
      <p:ext uri="{BB962C8B-B14F-4D97-AF65-F5344CB8AC3E}">
        <p14:creationId xmlns:p14="http://schemas.microsoft.com/office/powerpoint/2010/main" val="146418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Seasonal Adjustment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3185"/>
            <a:ext cx="8229600" cy="1073815"/>
          </a:xfrm>
        </p:spPr>
        <p:txBody>
          <a:bodyPr/>
          <a:lstStyle/>
          <a:p>
            <a:r>
              <a:rPr lang="en-US" dirty="0"/>
              <a:t>70% =  Run Times adjusted for actual conditions</a:t>
            </a:r>
          </a:p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08038" y="4108448"/>
            <a:ext cx="167640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Zone 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84438" y="4108448"/>
            <a:ext cx="167640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Zone 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60838" y="4108448"/>
            <a:ext cx="167640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Zone 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37238" y="4108448"/>
            <a:ext cx="167640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08038" y="4108449"/>
            <a:ext cx="1190625" cy="3048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Zone 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98663" y="4108448"/>
            <a:ext cx="1190625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Zone 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89288" y="4108448"/>
            <a:ext cx="1189038" cy="304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Zone 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78326" y="4108448"/>
            <a:ext cx="1190625" cy="304800"/>
          </a:xfrm>
          <a:prstGeom prst="rect">
            <a:avLst/>
          </a:prstGeom>
          <a:solidFill>
            <a:srgbClr val="0049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Zone 4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>
            <a:off x="773907" y="4609304"/>
            <a:ext cx="76200" cy="1588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08038" y="4641848"/>
            <a:ext cx="7543800" cy="158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10"/>
          <p:cNvSpPr txBox="1">
            <a:spLocks noChangeArrowheads="1"/>
          </p:cNvSpPr>
          <p:nvPr/>
        </p:nvSpPr>
        <p:spPr bwMode="auto">
          <a:xfrm>
            <a:off x="661988" y="4648198"/>
            <a:ext cx="941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3:00 AM</a:t>
            </a:r>
          </a:p>
        </p:txBody>
      </p: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812801" y="3800473"/>
            <a:ext cx="1144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20 minutes</a:t>
            </a:r>
          </a:p>
        </p:txBody>
      </p:sp>
      <p:sp>
        <p:nvSpPr>
          <p:cNvPr id="32" name="TextBox 18"/>
          <p:cNvSpPr txBox="1">
            <a:spLocks noChangeArrowheads="1"/>
          </p:cNvSpPr>
          <p:nvPr/>
        </p:nvSpPr>
        <p:spPr bwMode="auto">
          <a:xfrm>
            <a:off x="3681413" y="4648198"/>
            <a:ext cx="941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4:00 AM</a:t>
            </a:r>
          </a:p>
        </p:txBody>
      </p:sp>
      <p:sp>
        <p:nvSpPr>
          <p:cNvPr id="33" name="TextBox 19"/>
          <p:cNvSpPr txBox="1">
            <a:spLocks noChangeArrowheads="1"/>
          </p:cNvSpPr>
          <p:nvPr/>
        </p:nvSpPr>
        <p:spPr bwMode="auto">
          <a:xfrm>
            <a:off x="7043738" y="4648198"/>
            <a:ext cx="939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5:00 AM</a:t>
            </a:r>
          </a:p>
        </p:txBody>
      </p:sp>
      <p:sp>
        <p:nvSpPr>
          <p:cNvPr id="34" name="TextBox 20"/>
          <p:cNvSpPr txBox="1">
            <a:spLocks noChangeArrowheads="1"/>
          </p:cNvSpPr>
          <p:nvPr/>
        </p:nvSpPr>
        <p:spPr bwMode="auto">
          <a:xfrm>
            <a:off x="1998663" y="3800473"/>
            <a:ext cx="11445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20 minutes</a:t>
            </a:r>
          </a:p>
        </p:txBody>
      </p:sp>
      <p:sp>
        <p:nvSpPr>
          <p:cNvPr id="35" name="TextBox 21"/>
          <p:cNvSpPr txBox="1">
            <a:spLocks noChangeArrowheads="1"/>
          </p:cNvSpPr>
          <p:nvPr/>
        </p:nvSpPr>
        <p:spPr bwMode="auto">
          <a:xfrm>
            <a:off x="3238501" y="3798885"/>
            <a:ext cx="1144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20 minutes</a:t>
            </a:r>
          </a:p>
        </p:txBody>
      </p:sp>
      <p:sp>
        <p:nvSpPr>
          <p:cNvPr id="36" name="TextBox 22"/>
          <p:cNvSpPr txBox="1">
            <a:spLocks noChangeArrowheads="1"/>
          </p:cNvSpPr>
          <p:nvPr/>
        </p:nvSpPr>
        <p:spPr bwMode="auto">
          <a:xfrm>
            <a:off x="4424363" y="3798885"/>
            <a:ext cx="11445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20 minutes</a:t>
            </a:r>
          </a:p>
        </p:txBody>
      </p:sp>
      <p:sp>
        <p:nvSpPr>
          <p:cNvPr id="37" name="Left Brace 36"/>
          <p:cNvSpPr/>
          <p:nvPr/>
        </p:nvSpPr>
        <p:spPr>
          <a:xfrm rot="5400000">
            <a:off x="6319045" y="2791616"/>
            <a:ext cx="444500" cy="1944687"/>
          </a:xfrm>
          <a:prstGeom prst="leftBrace">
            <a:avLst>
              <a:gd name="adj1" fmla="val 8333"/>
              <a:gd name="adj2" fmla="val 49599"/>
            </a:avLst>
          </a:prstGeom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102351" y="3116260"/>
            <a:ext cx="941387" cy="3079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Savings</a:t>
            </a:r>
          </a:p>
        </p:txBody>
      </p:sp>
      <p:pic>
        <p:nvPicPr>
          <p:cNvPr id="4" name="Picture 3" descr="sun_clou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79" y="2197967"/>
            <a:ext cx="2776650" cy="138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4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Documents and Settings\dcatalano\My Documents\Controller Prod Man\Pics\WSS Sens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1447800"/>
            <a:ext cx="209867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5300" y="304800"/>
            <a:ext cx="8153400" cy="990600"/>
          </a:xfrm>
        </p:spPr>
        <p:txBody>
          <a:bodyPr>
            <a:normAutofit/>
          </a:bodyPr>
          <a:lstStyle/>
          <a:p>
            <a:pPr defTabSz="457200">
              <a:defRPr/>
            </a:pPr>
            <a:r>
              <a:rPr lang="en-US" dirty="0" smtClean="0"/>
              <a:t>Wireless Solar Sync</a:t>
            </a:r>
            <a:endParaRPr lang="en-US" dirty="0"/>
          </a:p>
        </p:txBody>
      </p:sp>
      <p:sp>
        <p:nvSpPr>
          <p:cNvPr id="9" name="Content Placeholder 9"/>
          <p:cNvSpPr>
            <a:spLocks noGrp="1"/>
          </p:cNvSpPr>
          <p:nvPr>
            <p:ph idx="1"/>
          </p:nvPr>
        </p:nvSpPr>
        <p:spPr>
          <a:xfrm>
            <a:off x="534006" y="1516845"/>
            <a:ext cx="5504210" cy="4646612"/>
          </a:xfrm>
        </p:spPr>
        <p:txBody>
          <a:bodyPr>
            <a:normAutofit fontScale="77500" lnSpcReduction="20000"/>
          </a:bodyPr>
          <a:lstStyle/>
          <a:p>
            <a:pPr marL="0" indent="0" defTabSz="1130300">
              <a:lnSpc>
                <a:spcPct val="110000"/>
              </a:lnSpc>
              <a:spcAft>
                <a:spcPts val="2400"/>
              </a:spcAft>
              <a:buFont typeface="Arial" charset="0"/>
              <a:buNone/>
              <a:defRPr/>
            </a:pPr>
            <a:r>
              <a:rPr lang="en-US" sz="2200" b="1" dirty="0" smtClean="0"/>
              <a:t>WSS</a:t>
            </a:r>
            <a:r>
              <a:rPr lang="en-US" sz="2200" dirty="0" smtClean="0"/>
              <a:t> – Module, Wireless Receiver, Wireless Sensor (for older </a:t>
            </a:r>
            <a:r>
              <a:rPr lang="en-US" sz="2200" b="1" dirty="0" smtClean="0"/>
              <a:t>Pro-C </a:t>
            </a:r>
            <a:r>
              <a:rPr lang="en-US" sz="2200" dirty="0" smtClean="0"/>
              <a:t>models and</a:t>
            </a:r>
            <a:r>
              <a:rPr lang="en-US" sz="2200" b="1" dirty="0" smtClean="0"/>
              <a:t> ICC</a:t>
            </a:r>
            <a:r>
              <a:rPr lang="en-US" sz="2200" dirty="0" smtClean="0"/>
              <a:t>)</a:t>
            </a:r>
          </a:p>
          <a:p>
            <a:pPr marL="0" indent="0" defTabSz="1130300">
              <a:lnSpc>
                <a:spcPct val="110000"/>
              </a:lnSpc>
              <a:spcAft>
                <a:spcPts val="2400"/>
              </a:spcAft>
              <a:buFont typeface="Arial" charset="0"/>
              <a:buNone/>
              <a:defRPr/>
            </a:pPr>
            <a:r>
              <a:rPr lang="en-US" sz="2200" b="1" dirty="0" smtClean="0"/>
              <a:t>WSS-SEN</a:t>
            </a:r>
            <a:r>
              <a:rPr lang="en-US" sz="2200" dirty="0" smtClean="0"/>
              <a:t> - </a:t>
            </a:r>
            <a:r>
              <a:rPr lang="en-US" sz="2200" dirty="0"/>
              <a:t>Wireless Receiver, Wireless </a:t>
            </a:r>
            <a:r>
              <a:rPr lang="en-US" sz="2200" dirty="0" smtClean="0"/>
              <a:t>Sensor             (for </a:t>
            </a:r>
            <a:r>
              <a:rPr lang="en-US" sz="2200" b="1" dirty="0" smtClean="0"/>
              <a:t>X-Core, new Pro-C/PCC, I-Core and ACC</a:t>
            </a:r>
            <a:r>
              <a:rPr lang="en-US" sz="2200" dirty="0" smtClean="0"/>
              <a:t>)</a:t>
            </a:r>
          </a:p>
          <a:p>
            <a:pPr marL="336550" indent="-336550" defTabSz="1130300">
              <a:lnSpc>
                <a:spcPct val="110000"/>
              </a:lnSpc>
              <a:spcAft>
                <a:spcPts val="1200"/>
              </a:spcAft>
              <a:defRPr/>
            </a:pPr>
            <a:r>
              <a:rPr lang="en-US" sz="2200" dirty="0"/>
              <a:t>Wireless Sensor has 800 foot range</a:t>
            </a:r>
          </a:p>
          <a:p>
            <a:pPr marL="336550" indent="-336550" defTabSz="1130300">
              <a:lnSpc>
                <a:spcPct val="110000"/>
              </a:lnSpc>
              <a:spcAft>
                <a:spcPts val="1200"/>
              </a:spcAft>
              <a:defRPr/>
            </a:pPr>
            <a:r>
              <a:rPr lang="en-US" sz="2200" dirty="0"/>
              <a:t>Wireless Receiver </a:t>
            </a:r>
            <a:r>
              <a:rPr lang="en-US" sz="2200" dirty="0" smtClean="0"/>
              <a:t>connects </a:t>
            </a:r>
            <a:r>
              <a:rPr lang="en-US" sz="2200" dirty="0"/>
              <a:t>directly to the </a:t>
            </a:r>
            <a:r>
              <a:rPr lang="en-US" sz="2200" dirty="0" smtClean="0"/>
              <a:t>controller </a:t>
            </a:r>
            <a:endParaRPr lang="en-US" sz="2200" dirty="0"/>
          </a:p>
          <a:p>
            <a:pPr marL="336550" indent="-336550" defTabSz="1130300">
              <a:lnSpc>
                <a:spcPct val="110000"/>
              </a:lnSpc>
              <a:spcAft>
                <a:spcPts val="1200"/>
              </a:spcAft>
              <a:defRPr/>
            </a:pPr>
            <a:r>
              <a:rPr lang="en-US" sz="2200" dirty="0"/>
              <a:t>Wireless Receiver can be mounted to controller in an available knock-out or to the wall using supplied bracket</a:t>
            </a:r>
          </a:p>
          <a:p>
            <a:pPr marL="336550" indent="-336550" defTabSz="1130300">
              <a:lnSpc>
                <a:spcPct val="110000"/>
              </a:lnSpc>
              <a:spcAft>
                <a:spcPts val="1200"/>
              </a:spcAft>
              <a:defRPr/>
            </a:pPr>
            <a:r>
              <a:rPr lang="en-US" sz="2200" dirty="0"/>
              <a:t>Multiple Receivers can be operated from a single Sensor</a:t>
            </a:r>
          </a:p>
          <a:p>
            <a:pPr marL="0" indent="0" defTabSz="1130300">
              <a:lnSpc>
                <a:spcPct val="110000"/>
              </a:lnSpc>
              <a:spcAft>
                <a:spcPts val="2400"/>
              </a:spcAft>
              <a:buFont typeface="Arial" charset="0"/>
              <a:buNone/>
              <a:defRPr/>
            </a:pPr>
            <a:endParaRPr lang="en-US" sz="2200" dirty="0" smtClean="0"/>
          </a:p>
          <a:p>
            <a:pPr marL="0" indent="0" defTabSz="1130300">
              <a:lnSpc>
                <a:spcPct val="110000"/>
              </a:lnSpc>
              <a:spcAft>
                <a:spcPts val="2400"/>
              </a:spcAft>
              <a:buFont typeface="Arial" charset="0"/>
              <a:buNone/>
              <a:defRPr/>
            </a:pPr>
            <a:endParaRPr lang="en-US" sz="2200" dirty="0"/>
          </a:p>
          <a:p>
            <a:pPr marL="0" indent="0" defTabSz="1130300">
              <a:lnSpc>
                <a:spcPct val="90000"/>
              </a:lnSpc>
              <a:spcAft>
                <a:spcPts val="1200"/>
              </a:spcAft>
              <a:buFont typeface="Arial" charset="0"/>
              <a:buNone/>
              <a:defRPr/>
            </a:pPr>
            <a:endParaRPr lang="en-US" sz="2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3392994"/>
            <a:ext cx="990600" cy="224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Soil Clik Overview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Soil Moisture Sensors</a:t>
            </a:r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4" t="11626" r="29011" b="44235"/>
          <a:stretch/>
        </p:blipFill>
        <p:spPr>
          <a:xfrm>
            <a:off x="0" y="3692919"/>
            <a:ext cx="5453872" cy="31650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9" t="13253" r="24446" b="14344"/>
          <a:stretch/>
        </p:blipFill>
        <p:spPr>
          <a:xfrm>
            <a:off x="5500619" y="3708501"/>
            <a:ext cx="3643381" cy="314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6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834" t="5565" r="11318" b="-247"/>
          <a:stretch/>
        </p:blipFill>
        <p:spPr>
          <a:xfrm>
            <a:off x="-1" y="0"/>
            <a:ext cx="9144001" cy="5964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4626117" cy="1835054"/>
          </a:xfrm>
        </p:spPr>
        <p:txBody>
          <a:bodyPr/>
          <a:lstStyle/>
          <a:p>
            <a:r>
              <a:rPr lang="en-US" dirty="0" smtClean="0"/>
              <a:t>Add Real Soil Measurement </a:t>
            </a:r>
            <a:br>
              <a:rPr lang="en-US" dirty="0" smtClean="0"/>
            </a:br>
            <a:r>
              <a:rPr lang="en-US" dirty="0" smtClean="0"/>
              <a:t>with Soil-</a:t>
            </a:r>
            <a:r>
              <a:rPr lang="en-US" dirty="0" err="1" smtClean="0"/>
              <a:t>Clik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655400"/>
            <a:ext cx="4191000" cy="3763963"/>
          </a:xfrm>
        </p:spPr>
        <p:txBody>
          <a:bodyPr/>
          <a:lstStyle/>
          <a:p>
            <a:r>
              <a:rPr lang="en-US" dirty="0" smtClean="0"/>
              <a:t>Simple clik shutoff device</a:t>
            </a:r>
          </a:p>
          <a:p>
            <a:r>
              <a:rPr lang="en-US" dirty="0" smtClean="0"/>
              <a:t>Prevents watering when </a:t>
            </a:r>
            <a:br>
              <a:rPr lang="en-US" dirty="0" smtClean="0"/>
            </a:br>
            <a:r>
              <a:rPr lang="en-US" dirty="0" smtClean="0"/>
              <a:t>soil is wet enough</a:t>
            </a:r>
          </a:p>
          <a:p>
            <a:r>
              <a:rPr lang="en-US" dirty="0" smtClean="0"/>
              <a:t>Works with any Hunter </a:t>
            </a:r>
            <a:br>
              <a:rPr lang="en-US" dirty="0" smtClean="0"/>
            </a:br>
            <a:r>
              <a:rPr lang="en-US" dirty="0" smtClean="0"/>
              <a:t>controller via sensor input</a:t>
            </a:r>
          </a:p>
          <a:p>
            <a:r>
              <a:rPr lang="en-US" dirty="0" smtClean="0"/>
              <a:t>Works with virtually </a:t>
            </a:r>
            <a:br>
              <a:rPr lang="en-US" dirty="0" smtClean="0"/>
            </a:br>
            <a:r>
              <a:rPr lang="en-US" dirty="0" smtClean="0"/>
              <a:t>any AC powered controller, </a:t>
            </a:r>
            <a:br>
              <a:rPr lang="en-US" dirty="0" smtClean="0"/>
            </a:br>
            <a:r>
              <a:rPr lang="en-US" dirty="0" smtClean="0"/>
              <a:t>as common interrupt</a:t>
            </a:r>
          </a:p>
          <a:p>
            <a:r>
              <a:rPr lang="en-US" dirty="0" smtClean="0"/>
              <a:t>Indoor/Outdoor mounting</a:t>
            </a:r>
          </a:p>
        </p:txBody>
      </p:sp>
    </p:spTree>
    <p:extLst>
      <p:ext uri="{BB962C8B-B14F-4D97-AF65-F5344CB8AC3E}">
        <p14:creationId xmlns:p14="http://schemas.microsoft.com/office/powerpoint/2010/main" val="309447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03" r="4503" b="19548"/>
          <a:stretch/>
        </p:blipFill>
        <p:spPr>
          <a:xfrm>
            <a:off x="514218" y="0"/>
            <a:ext cx="7959173" cy="5944509"/>
          </a:xfrm>
        </p:spPr>
      </p:pic>
      <p:sp>
        <p:nvSpPr>
          <p:cNvPr id="5" name="TextBox 4"/>
          <p:cNvSpPr txBox="1"/>
          <p:nvPr/>
        </p:nvSpPr>
        <p:spPr>
          <a:xfrm>
            <a:off x="927156" y="2508692"/>
            <a:ext cx="15348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Soil-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Clik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Module </a:t>
            </a:r>
            <a:b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(Visual Moisture Indicator)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2361" y="2508692"/>
            <a:ext cx="1534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Soil-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Clik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Sensor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Module: Simple to Install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46237"/>
            <a:ext cx="3886200" cy="3763963"/>
          </a:xfrm>
        </p:spPr>
        <p:txBody>
          <a:bodyPr>
            <a:normAutofit/>
          </a:bodyPr>
          <a:lstStyle/>
          <a:p>
            <a:r>
              <a:rPr lang="en-US" dirty="0" smtClean="0"/>
              <a:t>Low voltage device gets 24 VAC power from controller</a:t>
            </a:r>
          </a:p>
          <a:p>
            <a:r>
              <a:rPr lang="en-US" dirty="0" smtClean="0"/>
              <a:t>Goes in, or next to, the host controller (</a:t>
            </a:r>
            <a:r>
              <a:rPr lang="en-US" b="1" dirty="0" smtClean="0"/>
              <a:t>6 ft/2 m max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Connects to single pair of wire leads from Probe</a:t>
            </a:r>
          </a:p>
          <a:p>
            <a:r>
              <a:rPr lang="en-US" dirty="0" smtClean="0"/>
              <a:t>Up to </a:t>
            </a:r>
            <a:r>
              <a:rPr lang="en-US" b="1" dirty="0" smtClean="0"/>
              <a:t>1000 ft/300 m</a:t>
            </a:r>
            <a:r>
              <a:rPr lang="en-US" dirty="0" smtClean="0"/>
              <a:t> from Module to Probe</a:t>
            </a:r>
          </a:p>
          <a:p>
            <a:r>
              <a:rPr lang="en-US" dirty="0" smtClean="0"/>
              <a:t>One Probe per Soil-Clik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600200"/>
            <a:ext cx="4472789" cy="3488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3505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ft/2 m, max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53216" y="4518915"/>
            <a:ext cx="217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1000 ft/300 m, max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58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Soil Moisture?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46237"/>
            <a:ext cx="4495800" cy="3763963"/>
          </a:xfrm>
        </p:spPr>
        <p:txBody>
          <a:bodyPr/>
          <a:lstStyle/>
          <a:p>
            <a:r>
              <a:rPr lang="en-US" dirty="0" smtClean="0"/>
              <a:t>Gives an exact reading of a key spot in the landscape</a:t>
            </a:r>
          </a:p>
          <a:p>
            <a:r>
              <a:rPr lang="en-US" dirty="0" smtClean="0"/>
              <a:t>Eliminates guesswork</a:t>
            </a:r>
          </a:p>
          <a:p>
            <a:r>
              <a:rPr lang="en-US" dirty="0" smtClean="0"/>
              <a:t>Makes controllers “smarter”</a:t>
            </a:r>
          </a:p>
          <a:p>
            <a:r>
              <a:rPr lang="en-US" dirty="0" smtClean="0"/>
              <a:t>Saves water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408" y="1392266"/>
            <a:ext cx="3072310" cy="3931920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7753794" y="4514987"/>
            <a:ext cx="914400" cy="914400"/>
          </a:xfrm>
          <a:prstGeom prst="donut">
            <a:avLst>
              <a:gd name="adj" fmla="val 7817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1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300" y="365759"/>
            <a:ext cx="3747513" cy="3206491"/>
          </a:xfrm>
        </p:spPr>
        <p:txBody>
          <a:bodyPr/>
          <a:lstStyle/>
          <a:p>
            <a:r>
              <a:rPr lang="en-US" dirty="0" smtClean="0"/>
              <a:t>Total Environmental </a:t>
            </a:r>
            <a:r>
              <a:rPr lang="en-US" dirty="0"/>
              <a:t>Awareness</a:t>
            </a:r>
            <a:r>
              <a:rPr lang="en-US" dirty="0" smtClean="0"/>
              <a:t>: Soil-Clik </a:t>
            </a:r>
            <a:r>
              <a:rPr lang="en-US" dirty="0"/>
              <a:t>+ Solar Sync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29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5780" y="671103"/>
            <a:ext cx="3211047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48ABD1"/>
                </a:solidFill>
              </a:rPr>
              <a:t>Solar Sync</a:t>
            </a:r>
            <a:r>
              <a:rPr lang="en-US" sz="1600" dirty="0">
                <a:solidFill>
                  <a:srgbClr val="48ABD1"/>
                </a:solidFill>
              </a:rPr>
              <a:t> </a:t>
            </a:r>
            <a:r>
              <a:rPr lang="en-US" sz="1600" dirty="0">
                <a:solidFill>
                  <a:srgbClr val="DDD4C1"/>
                </a:solidFill>
              </a:rPr>
              <a:t>makes intelligent adjustments </a:t>
            </a:r>
            <a:r>
              <a:rPr lang="en-US" sz="1600" dirty="0" smtClean="0">
                <a:solidFill>
                  <a:srgbClr val="DDD4C1"/>
                </a:solidFill>
              </a:rPr>
              <a:t>to </a:t>
            </a:r>
            <a:r>
              <a:rPr lang="en-US" sz="1600" dirty="0">
                <a:solidFill>
                  <a:srgbClr val="DDD4C1"/>
                </a:solidFill>
              </a:rPr>
              <a:t>application amounts</a:t>
            </a:r>
            <a:r>
              <a:rPr lang="en-US" sz="1600" dirty="0" smtClean="0">
                <a:solidFill>
                  <a:srgbClr val="DDD4C1"/>
                </a:solidFill>
              </a:rPr>
              <a:t>, but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DDD4C1"/>
                </a:solidFill>
              </a:rPr>
              <a:t>Solar </a:t>
            </a:r>
            <a:r>
              <a:rPr lang="en-US" sz="1600" dirty="0">
                <a:solidFill>
                  <a:srgbClr val="DDD4C1"/>
                </a:solidFill>
              </a:rPr>
              <a:t>Sync </a:t>
            </a:r>
            <a:r>
              <a:rPr lang="en-US" sz="1600" dirty="0" smtClean="0">
                <a:solidFill>
                  <a:srgbClr val="DDD4C1"/>
                </a:solidFill>
              </a:rPr>
              <a:t>does not adjust </a:t>
            </a:r>
            <a:r>
              <a:rPr lang="en-US" sz="1600" dirty="0">
                <a:solidFill>
                  <a:srgbClr val="DDD4C1"/>
                </a:solidFill>
              </a:rPr>
              <a:t>day schedules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DDD4C1"/>
                </a:solidFill>
              </a:rPr>
              <a:t>Solar </a:t>
            </a:r>
            <a:r>
              <a:rPr lang="en-US" sz="1600" dirty="0">
                <a:solidFill>
                  <a:srgbClr val="DDD4C1"/>
                </a:solidFill>
              </a:rPr>
              <a:t>Sync doesn’t measure </a:t>
            </a:r>
            <a:r>
              <a:rPr lang="en-US" sz="1600" dirty="0" smtClean="0">
                <a:solidFill>
                  <a:srgbClr val="DDD4C1"/>
                </a:solidFill>
              </a:rPr>
              <a:t>rainfall</a:t>
            </a:r>
          </a:p>
          <a:p>
            <a:endParaRPr lang="en-US" sz="1600" b="1" dirty="0" smtClean="0">
              <a:solidFill>
                <a:srgbClr val="48ABD1"/>
              </a:solidFill>
            </a:endParaRPr>
          </a:p>
          <a:p>
            <a:r>
              <a:rPr lang="en-US" sz="1600" b="1" dirty="0" smtClean="0">
                <a:solidFill>
                  <a:srgbClr val="48ABD1"/>
                </a:solidFill>
              </a:rPr>
              <a:t>Soil</a:t>
            </a:r>
            <a:r>
              <a:rPr lang="en-US" sz="1600" b="1" dirty="0">
                <a:solidFill>
                  <a:srgbClr val="48ABD1"/>
                </a:solidFill>
              </a:rPr>
              <a:t>-</a:t>
            </a:r>
            <a:r>
              <a:rPr lang="en-US" sz="1600" b="1" dirty="0" err="1">
                <a:solidFill>
                  <a:srgbClr val="48ABD1"/>
                </a:solidFill>
              </a:rPr>
              <a:t>Clik</a:t>
            </a:r>
            <a:r>
              <a:rPr lang="en-US" sz="1600" dirty="0">
                <a:solidFill>
                  <a:srgbClr val="48ABD1"/>
                </a:solidFill>
              </a:rPr>
              <a:t> </a:t>
            </a:r>
            <a:r>
              <a:rPr lang="en-US" sz="1600" dirty="0">
                <a:solidFill>
                  <a:srgbClr val="DDD4C1"/>
                </a:solidFill>
              </a:rPr>
              <a:t>knows whether the driest spot in the landscape is wet, or not.</a:t>
            </a:r>
          </a:p>
          <a:p>
            <a:endParaRPr lang="en-US" sz="1600" dirty="0">
              <a:solidFill>
                <a:srgbClr val="DDD4C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DDD4C1"/>
                </a:solidFill>
              </a:rPr>
              <a:t>Soil</a:t>
            </a:r>
            <a:r>
              <a:rPr lang="en-US" sz="1600" dirty="0">
                <a:solidFill>
                  <a:srgbClr val="DDD4C1"/>
                </a:solidFill>
              </a:rPr>
              <a:t>-</a:t>
            </a:r>
            <a:r>
              <a:rPr lang="en-US" sz="1600" dirty="0" err="1">
                <a:solidFill>
                  <a:srgbClr val="DDD4C1"/>
                </a:solidFill>
              </a:rPr>
              <a:t>Clik</a:t>
            </a:r>
            <a:r>
              <a:rPr lang="en-US" sz="1600" dirty="0">
                <a:solidFill>
                  <a:srgbClr val="DDD4C1"/>
                </a:solidFill>
              </a:rPr>
              <a:t> </a:t>
            </a:r>
            <a:r>
              <a:rPr lang="en-US" sz="1600" i="1" dirty="0">
                <a:solidFill>
                  <a:srgbClr val="DDD4C1"/>
                </a:solidFill>
              </a:rPr>
              <a:t>measures</a:t>
            </a:r>
            <a:r>
              <a:rPr lang="en-US" sz="1600" dirty="0">
                <a:solidFill>
                  <a:srgbClr val="DDD4C1"/>
                </a:solidFill>
              </a:rPr>
              <a:t> how wet </a:t>
            </a:r>
            <a:r>
              <a:rPr lang="en-US" sz="1600" dirty="0" smtClean="0">
                <a:solidFill>
                  <a:srgbClr val="DDD4C1"/>
                </a:solidFill>
              </a:rPr>
              <a:t>the soil is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DDD4C1"/>
                </a:solidFill>
              </a:rPr>
              <a:t>Soil-</a:t>
            </a:r>
            <a:r>
              <a:rPr lang="en-US" sz="1600" dirty="0" err="1" smtClean="0">
                <a:solidFill>
                  <a:srgbClr val="DDD4C1"/>
                </a:solidFill>
              </a:rPr>
              <a:t>Clik</a:t>
            </a:r>
            <a:r>
              <a:rPr lang="en-US" sz="1600" dirty="0" smtClean="0">
                <a:solidFill>
                  <a:srgbClr val="DDD4C1"/>
                </a:solidFill>
              </a:rPr>
              <a:t> won’t allow watering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DDD4C1"/>
                </a:solidFill>
              </a:rPr>
              <a:t>on days that don’t need it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DDD4C1"/>
                </a:solidFill>
              </a:rPr>
              <a:t>Soil</a:t>
            </a:r>
            <a:r>
              <a:rPr lang="en-US" sz="1600" dirty="0">
                <a:solidFill>
                  <a:srgbClr val="DDD4C1"/>
                </a:solidFill>
              </a:rPr>
              <a:t>-</a:t>
            </a:r>
            <a:r>
              <a:rPr lang="en-US" sz="1600" dirty="0" err="1">
                <a:solidFill>
                  <a:srgbClr val="DDD4C1"/>
                </a:solidFill>
              </a:rPr>
              <a:t>Clik</a:t>
            </a:r>
            <a:r>
              <a:rPr lang="en-US" sz="1600" dirty="0">
                <a:solidFill>
                  <a:srgbClr val="DDD4C1"/>
                </a:solidFill>
              </a:rPr>
              <a:t> won’t allow </a:t>
            </a:r>
            <a:r>
              <a:rPr lang="en-US" sz="1600" dirty="0" smtClean="0">
                <a:solidFill>
                  <a:srgbClr val="DDD4C1"/>
                </a:solidFill>
              </a:rPr>
              <a:t>watering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DDD4C1"/>
                </a:solidFill>
              </a:rPr>
              <a:t>on </a:t>
            </a:r>
            <a:r>
              <a:rPr lang="en-US" sz="1600" dirty="0">
                <a:solidFill>
                  <a:srgbClr val="DDD4C1"/>
                </a:solidFill>
              </a:rPr>
              <a:t>wet turf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chemeClr val="bg1"/>
                </a:solidFill>
              </a:rPr>
              <a:t>Use them together!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30398" y="4656316"/>
            <a:ext cx="4718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8ABD1"/>
                </a:solidFill>
              </a:rPr>
              <a:t>Total Environmental Awareness</a:t>
            </a:r>
            <a:endParaRPr lang="en-US" sz="2400" b="1" dirty="0">
              <a:solidFill>
                <a:srgbClr val="48AB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5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1886" y="950684"/>
            <a:ext cx="8215086" cy="9906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+mj-lt"/>
              </a:rPr>
              <a:t>Replace Inefficient </a:t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Sprays with MP Rotators</a:t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solidFill>
                  <a:srgbClr val="47ABD1"/>
                </a:solidFill>
                <a:latin typeface="+mj-lt"/>
              </a:rPr>
              <a:t>Up to 30% Water Savings</a:t>
            </a:r>
            <a:endParaRPr lang="en-US" sz="4000" dirty="0">
              <a:solidFill>
                <a:srgbClr val="47ABD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1885" y="2961595"/>
            <a:ext cx="4760687" cy="28531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This </a:t>
            </a:r>
            <a:r>
              <a:rPr lang="en-US" sz="2000" dirty="0"/>
              <a:t>very simple fix allows you to keep existing turf areas and </a:t>
            </a:r>
            <a:r>
              <a:rPr lang="en-US" sz="2000" dirty="0" smtClean="0"/>
              <a:t>landscaping. </a:t>
            </a:r>
            <a:endParaRPr lang="en-US" sz="2000" dirty="0"/>
          </a:p>
          <a:p>
            <a:pPr marL="0" indent="0">
              <a:lnSpc>
                <a:spcPct val="60000"/>
              </a:lnSpc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The </a:t>
            </a:r>
            <a:r>
              <a:rPr lang="en-US" sz="2000" dirty="0"/>
              <a:t>MP Rotator applies </a:t>
            </a:r>
            <a:r>
              <a:rPr lang="en-US" sz="2000" dirty="0" smtClean="0"/>
              <a:t>multiple streams </a:t>
            </a:r>
            <a:r>
              <a:rPr lang="en-US" sz="2000" dirty="0"/>
              <a:t>of water slowly and evenly, mimicking natural rainfall that </a:t>
            </a:r>
            <a:r>
              <a:rPr lang="en-US" sz="2000" dirty="0" smtClean="0"/>
              <a:t>gently soaks </a:t>
            </a:r>
            <a:r>
              <a:rPr lang="en-US" sz="2000" dirty="0"/>
              <a:t>into the soil </a:t>
            </a:r>
            <a:r>
              <a:rPr lang="en-US" sz="2000" b="1" dirty="0"/>
              <a:t>without runoff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or </a:t>
            </a:r>
            <a:r>
              <a:rPr lang="en-US" sz="2000" b="1" dirty="0"/>
              <a:t>misting.</a:t>
            </a:r>
            <a:endParaRPr lang="en-US" sz="20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" r="64930"/>
          <a:stretch/>
        </p:blipFill>
        <p:spPr>
          <a:xfrm>
            <a:off x="5310208" y="2567976"/>
            <a:ext cx="3206338" cy="3178629"/>
          </a:xfrm>
          <a:prstGeom prst="ellipse">
            <a:avLst/>
          </a:prstGeom>
          <a:ln w="101600" cap="rnd" cmpd="sng">
            <a:solidFill>
              <a:srgbClr val="47ABD1"/>
            </a:solidFill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0519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4005636" cy="2140626"/>
          </a:xfrm>
        </p:spPr>
        <p:txBody>
          <a:bodyPr>
            <a:normAutofit/>
          </a:bodyPr>
          <a:lstStyle/>
          <a:p>
            <a:r>
              <a:rPr lang="en-US" dirty="0" smtClean="0"/>
              <a:t>Hunter </a:t>
            </a:r>
            <a:br>
              <a:rPr lang="en-US" dirty="0" smtClean="0"/>
            </a:br>
            <a:r>
              <a:rPr lang="en-US" dirty="0" smtClean="0"/>
              <a:t>Flow-Sync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76150" y="2601756"/>
            <a:ext cx="3760311" cy="867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rack water </a:t>
            </a:r>
            <a:r>
              <a:rPr lang="en-US" dirty="0"/>
              <a:t>use </a:t>
            </a:r>
            <a:r>
              <a:rPr lang="en-US" dirty="0" smtClean="0"/>
              <a:t>and stop breaks in their tracks</a:t>
            </a:r>
            <a:endParaRPr lang="en-US" dirty="0"/>
          </a:p>
        </p:txBody>
      </p:sp>
      <p:pic>
        <p:nvPicPr>
          <p:cNvPr id="3" name="Picture 2" descr="HF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24" y="92920"/>
            <a:ext cx="2887103" cy="3496044"/>
          </a:xfrm>
          <a:prstGeom prst="rect">
            <a:avLst/>
          </a:prstGeom>
        </p:spPr>
      </p:pic>
      <p:pic>
        <p:nvPicPr>
          <p:cNvPr id="4" name="Picture 3" descr="HFS-Installed-Dry-(1-of-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55" y="3590821"/>
            <a:ext cx="3541445" cy="235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1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Soil Clik Overview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" t="36642" r="113" b="17404"/>
          <a:stretch/>
        </p:blipFill>
        <p:spPr>
          <a:xfrm flipH="1">
            <a:off x="10325" y="3706469"/>
            <a:ext cx="9144000" cy="315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0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D_Under_Mulch-246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8" t="14775" r="31487" b="25659"/>
          <a:stretch/>
        </p:blipFill>
        <p:spPr>
          <a:xfrm rot="16200000">
            <a:off x="5148923" y="2197108"/>
            <a:ext cx="3247583" cy="3269309"/>
          </a:xfrm>
          <a:prstGeom prst="ellipse">
            <a:avLst/>
          </a:prstGeom>
          <a:ln w="101600" cap="rnd">
            <a:solidFill>
              <a:srgbClr val="B3875E"/>
            </a:solidFill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2814" y="1177464"/>
            <a:ext cx="7736114" cy="9906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+mj-lt"/>
              </a:rPr>
              <a:t>Convert Areas </a:t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to Drip Irrigation</a:t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solidFill>
                  <a:srgbClr val="47ABD1"/>
                </a:solidFill>
                <a:latin typeface="+mj-lt"/>
              </a:rPr>
              <a:t>Up to 70% Water </a:t>
            </a:r>
            <a:br>
              <a:rPr lang="en-US" sz="4000" dirty="0" smtClean="0">
                <a:solidFill>
                  <a:srgbClr val="47ABD1"/>
                </a:solidFill>
                <a:latin typeface="+mj-lt"/>
              </a:rPr>
            </a:br>
            <a:r>
              <a:rPr lang="en-US" sz="4000" dirty="0" smtClean="0">
                <a:solidFill>
                  <a:srgbClr val="47ABD1"/>
                </a:solidFill>
                <a:latin typeface="+mj-lt"/>
              </a:rPr>
              <a:t>Savings</a:t>
            </a:r>
            <a:endParaRPr lang="en-US" sz="4000" dirty="0">
              <a:solidFill>
                <a:srgbClr val="47ABD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2813" y="3279096"/>
            <a:ext cx="3730171" cy="2063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Drip </a:t>
            </a:r>
            <a:r>
              <a:rPr lang="en-US" sz="2000" dirty="0"/>
              <a:t>irrigation provides slow, </a:t>
            </a:r>
            <a:r>
              <a:rPr lang="en-US" sz="2000" dirty="0" smtClean="0"/>
              <a:t>even watering </a:t>
            </a:r>
            <a:r>
              <a:rPr lang="en-US" sz="2000" dirty="0"/>
              <a:t>for close-in coverage right where it’s needed with no overspray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onto the </a:t>
            </a:r>
            <a:r>
              <a:rPr lang="en-US" sz="2000" dirty="0"/>
              <a:t>hardscape.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91376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587826"/>
            <a:ext cx="7736114" cy="9906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+mj-lt"/>
              </a:rPr>
              <a:t>Add Smart Control</a:t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solidFill>
                  <a:srgbClr val="47ABD1"/>
                </a:solidFill>
                <a:latin typeface="+mj-lt"/>
              </a:rPr>
              <a:t>Up </a:t>
            </a:r>
            <a:r>
              <a:rPr lang="en-US" sz="4000" dirty="0">
                <a:solidFill>
                  <a:srgbClr val="47ABD1"/>
                </a:solidFill>
                <a:latin typeface="+mj-lt"/>
              </a:rPr>
              <a:t>t</a:t>
            </a:r>
            <a:r>
              <a:rPr lang="en-US" sz="4000" dirty="0" smtClean="0">
                <a:solidFill>
                  <a:srgbClr val="47ABD1"/>
                </a:solidFill>
                <a:latin typeface="+mj-lt"/>
              </a:rPr>
              <a:t>o 30% Water Savings</a:t>
            </a:r>
            <a:endParaRPr lang="en-US" sz="4000" dirty="0">
              <a:solidFill>
                <a:srgbClr val="47ABD1"/>
              </a:solidFill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0027" y="2190499"/>
            <a:ext cx="3980544" cy="3763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Add Solar </a:t>
            </a:r>
            <a:r>
              <a:rPr lang="en-US" sz="2000" dirty="0" smtClean="0"/>
              <a:t>Sync </a:t>
            </a:r>
            <a:r>
              <a:rPr lang="en-US" sz="2000" dirty="0"/>
              <a:t>to a Hunter irrigation controller and </a:t>
            </a:r>
            <a:r>
              <a:rPr lang="en-US" sz="2000" dirty="0" smtClean="0"/>
              <a:t>let the </a:t>
            </a:r>
            <a:r>
              <a:rPr lang="en-US" sz="2000" dirty="0"/>
              <a:t>controller adjust to on-site weather </a:t>
            </a:r>
            <a:r>
              <a:rPr lang="en-US" sz="2000" dirty="0">
                <a:solidFill>
                  <a:srgbClr val="7F7F7F"/>
                </a:solidFill>
              </a:rPr>
              <a:t>conditions</a:t>
            </a:r>
            <a:r>
              <a:rPr lang="en-US" sz="2000" dirty="0"/>
              <a:t> for </a:t>
            </a:r>
            <a:r>
              <a:rPr lang="en-US" sz="2000" dirty="0" smtClean="0"/>
              <a:t>optimal water </a:t>
            </a:r>
            <a:r>
              <a:rPr lang="en-US" sz="2000" dirty="0"/>
              <a:t>scheduling. </a:t>
            </a:r>
            <a:endParaRPr lang="en-US" sz="2000" dirty="0" smtClean="0"/>
          </a:p>
          <a:p>
            <a:pPr marL="0" indent="0">
              <a:lnSpc>
                <a:spcPct val="60000"/>
              </a:lnSpc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Use Hunter’s free </a:t>
            </a:r>
            <a:r>
              <a:rPr lang="en-US" sz="2000" dirty="0"/>
              <a:t>run time calculator to generate a customized </a:t>
            </a:r>
            <a:r>
              <a:rPr lang="en-US" sz="2000" dirty="0" smtClean="0"/>
              <a:t>watering schedule </a:t>
            </a:r>
            <a:br>
              <a:rPr lang="en-US" sz="2000" dirty="0" smtClean="0"/>
            </a:br>
            <a:r>
              <a:rPr lang="en-US" sz="2000" dirty="0" smtClean="0"/>
              <a:t>to </a:t>
            </a:r>
            <a:r>
              <a:rPr lang="en-US" sz="2000" dirty="0"/>
              <a:t>prevent water waste at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</a:t>
            </a:r>
            <a:r>
              <a:rPr lang="en-US" sz="2000" b="1" dirty="0" err="1">
                <a:hlinkClick r:id="rId3"/>
              </a:rPr>
              <a:t>hunter.direct</a:t>
            </a:r>
            <a:r>
              <a:rPr lang="en-US" sz="2000" b="1" dirty="0">
                <a:hlinkClick r:id="rId3"/>
              </a:rPr>
              <a:t>/runtime</a:t>
            </a:r>
            <a:endParaRPr lang="en-US" sz="2000" b="1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5085442" y="2160118"/>
            <a:ext cx="3628999" cy="3621475"/>
            <a:chOff x="4731656" y="1878904"/>
            <a:chExt cx="3628999" cy="3621475"/>
          </a:xfrm>
        </p:grpSpPr>
        <p:pic>
          <p:nvPicPr>
            <p:cNvPr id="3" name="Picture 2" descr="SensorSpread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38" t="19894" r="25079" b="41376"/>
            <a:stretch/>
          </p:blipFill>
          <p:spPr>
            <a:xfrm>
              <a:off x="4731656" y="1878904"/>
              <a:ext cx="3222174" cy="3136478"/>
            </a:xfrm>
            <a:prstGeom prst="ellipse">
              <a:avLst/>
            </a:prstGeom>
            <a:ln w="101600" cap="rnd">
              <a:solidFill>
                <a:srgbClr val="47ABD1"/>
              </a:solidFill>
              <a:prstDash val="solid"/>
            </a:ln>
            <a:effectLst/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extrusionClr>
                <a:srgbClr val="000000"/>
              </a:extrusionClr>
            </a:sp3d>
          </p:spPr>
        </p:pic>
        <p:pic>
          <p:nvPicPr>
            <p:cNvPr id="8" name="Picture 7" descr="WSLabel_certbody_ICC-ES_Process_outline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355" y="3862079"/>
              <a:ext cx="1384300" cy="163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905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Hunter Brand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5EAAD0"/>
      </a:hlink>
      <a:folHlink>
        <a:srgbClr val="A0E7F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8799</TotalTime>
  <Words>1729</Words>
  <Application>Microsoft Macintosh PowerPoint</Application>
  <PresentationFormat>On-screen Show (4:3)</PresentationFormat>
  <Paragraphs>429</Paragraphs>
  <Slides>71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2_Office Theme</vt:lpstr>
      <vt:lpstr>Excel.Sheet.8</vt:lpstr>
      <vt:lpstr>High Efficiency Irrigation Systems</vt:lpstr>
      <vt:lpstr>Hunter Online Resources</vt:lpstr>
      <vt:lpstr>Slow the Flow</vt:lpstr>
      <vt:lpstr>Residential Water Savings Solutions</vt:lpstr>
      <vt:lpstr>PowerPoint Presentation</vt:lpstr>
      <vt:lpstr>Conventional  Sprays</vt:lpstr>
      <vt:lpstr>Replace Inefficient  Sprays with MP Rotators Up to 30% Water Savings</vt:lpstr>
      <vt:lpstr>Convert Areas  to Drip Irrigation Up to 70% Water  Savings</vt:lpstr>
      <vt:lpstr>Add Smart Control Up to 30% Water Savings</vt:lpstr>
      <vt:lpstr>PowerPoint Presentation</vt:lpstr>
      <vt:lpstr>PowerPoint Presentation</vt:lpstr>
      <vt:lpstr>PowerPoint Presentation</vt:lpstr>
      <vt:lpstr>Landscape Maintenance </vt:lpstr>
      <vt:lpstr>Pressure Regulation</vt:lpstr>
      <vt:lpstr>Commercial Landscape Retrofit</vt:lpstr>
      <vt:lpstr>Overspray and  Run-off Are No Longer Socially Acceptable </vt:lpstr>
      <vt:lpstr>On Grade Drip</vt:lpstr>
      <vt:lpstr>In-Line On-Grade  Drip Installation</vt:lpstr>
      <vt:lpstr>On Grade Drip  </vt:lpstr>
      <vt:lpstr>Multi-Stream Rotating Nozzles</vt:lpstr>
      <vt:lpstr>MP ROTATOR</vt:lpstr>
      <vt:lpstr>Precipitation  vs. Intake Rates</vt:lpstr>
      <vt:lpstr>MP 800SR  (Short Radius)</vt:lpstr>
      <vt:lpstr>New MP800SR Series</vt:lpstr>
      <vt:lpstr>MP800 SR Series Advantages</vt:lpstr>
      <vt:lpstr>MP 1000</vt:lpstr>
      <vt:lpstr>PowerPoint Presentation</vt:lpstr>
      <vt:lpstr>PowerPoint Presentation</vt:lpstr>
      <vt:lpstr>MP Side Strip</vt:lpstr>
      <vt:lpstr>MP Strip</vt:lpstr>
      <vt:lpstr>MP Side Strips vs Conventional Strip Sprays</vt:lpstr>
      <vt:lpstr>MP Rotators Eliminate Dry Season Run-off</vt:lpstr>
      <vt:lpstr>MP Rotators Eliminate Dry Season Run-off</vt:lpstr>
      <vt:lpstr>PowerPoint Presentation</vt:lpstr>
      <vt:lpstr>Ideal for Spray  Nozzle Retrofits</vt:lpstr>
      <vt:lpstr>MP 800SR Optimal Performance</vt:lpstr>
      <vt:lpstr>PowerPoint Presentation</vt:lpstr>
      <vt:lpstr>MP Rotator  Advantages</vt:lpstr>
      <vt:lpstr>PCB Bubblers </vt:lpstr>
      <vt:lpstr>MSBN Nozzles</vt:lpstr>
      <vt:lpstr>MSBN / PCBN Retractable Bubbler Nozzles</vt:lpstr>
      <vt:lpstr>MSBN Nozzles  on popups</vt:lpstr>
      <vt:lpstr>Bubbler Systems </vt:lpstr>
      <vt:lpstr>On Grade Drip</vt:lpstr>
      <vt:lpstr>In-Line On-Grade  Drip Installation</vt:lpstr>
      <vt:lpstr>On Grade Drip  </vt:lpstr>
      <vt:lpstr>Traditional Inline  Drip Wetting Pattern</vt:lpstr>
      <vt:lpstr>Traditional Inline Drip Irrigation  Can Have High Application Rates  </vt:lpstr>
      <vt:lpstr>Point Source Drip</vt:lpstr>
      <vt:lpstr>Drip Emitters are Measured  in GPH (Gallons per Hour)</vt:lpstr>
      <vt:lpstr>SR Series Filtration</vt:lpstr>
      <vt:lpstr>Smart Control</vt:lpstr>
      <vt:lpstr>PRO-C Controller</vt:lpstr>
      <vt:lpstr>Solar Sync Built In</vt:lpstr>
      <vt:lpstr>Solar Sync: Affordable, Simple Weather Based Control  </vt:lpstr>
      <vt:lpstr>What is Smart  Control? </vt:lpstr>
      <vt:lpstr>PowerPoint Presentation</vt:lpstr>
      <vt:lpstr>What is ET?</vt:lpstr>
      <vt:lpstr>Solar Sync Sensor Gathers On-Site Weather</vt:lpstr>
      <vt:lpstr>Solar Sync Automatic Daily Adjustment!</vt:lpstr>
      <vt:lpstr>Seasonal Adjustment</vt:lpstr>
      <vt:lpstr>Seasonal Adjustment</vt:lpstr>
      <vt:lpstr>Wireless Solar Sync</vt:lpstr>
      <vt:lpstr>Soil Moisture Sensors</vt:lpstr>
      <vt:lpstr>Add Real Soil Measurement  with Soil-Clik</vt:lpstr>
      <vt:lpstr>PowerPoint Presentation</vt:lpstr>
      <vt:lpstr>Module: Simple to Install</vt:lpstr>
      <vt:lpstr>Why Soil Moisture?</vt:lpstr>
      <vt:lpstr>Total Environmental Awareness: Soil-Clik + Solar Sync</vt:lpstr>
      <vt:lpstr>Hunter  Flow-Sync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Overhead Irrigation</dc:title>
  <dc:creator>Chris Roesink</dc:creator>
  <cp:lastModifiedBy>Abby Fisher</cp:lastModifiedBy>
  <cp:revision>96</cp:revision>
  <dcterms:created xsi:type="dcterms:W3CDTF">2014-10-17T15:24:20Z</dcterms:created>
  <dcterms:modified xsi:type="dcterms:W3CDTF">2015-06-19T01:08:35Z</dcterms:modified>
</cp:coreProperties>
</file>